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6858000" cx="12192000"/>
  <p:notesSz cx="6858000" cy="9144000"/>
  <p:embeddedFontLst>
    <p:embeddedFont>
      <p:font typeface="Dosis"/>
      <p:regular r:id="rId23"/>
      <p:bold r:id="rId24"/>
    </p:embeddedFont>
    <p:embeddedFont>
      <p:font typeface="Source Sans Pr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9" roundtripDataSignature="AMtx7mgnh1HKLm38QAvw6DjyuKhyIPe3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Dosis-bold.fntdata"/><Relationship Id="rId23" Type="http://schemas.openxmlformats.org/officeDocument/2006/relationships/font" Target="fonts/Dosis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SourceSansPro-bold.fntdata"/><Relationship Id="rId25" Type="http://schemas.openxmlformats.org/officeDocument/2006/relationships/font" Target="fonts/SourceSansPro-regular.fntdata"/><Relationship Id="rId28" Type="http://schemas.openxmlformats.org/officeDocument/2006/relationships/font" Target="fonts/SourceSansPro-boldItalic.fntdata"/><Relationship Id="rId27" Type="http://schemas.openxmlformats.org/officeDocument/2006/relationships/font" Target="fonts/SourceSansPro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" name="Google Shape;3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" name="Google Shape;4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" name="Google Shape;4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/>
          <p:nvPr/>
        </p:nvSpPr>
        <p:spPr>
          <a:xfrm rot="10800000">
            <a:off x="-200" y="5542233"/>
            <a:ext cx="12192000" cy="368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r>
              <a:t/>
            </a:r>
            <a:endParaRPr b="0" i="0" sz="248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0"/>
          <p:cNvSpPr/>
          <p:nvPr/>
        </p:nvSpPr>
        <p:spPr>
          <a:xfrm flipH="1">
            <a:off x="-200" y="0"/>
            <a:ext cx="12192000" cy="554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r>
              <a:t/>
            </a:r>
            <a:endParaRPr b="0" i="0" sz="248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0"/>
          <p:cNvSpPr txBox="1"/>
          <p:nvPr>
            <p:ph type="ctrTitle"/>
          </p:nvPr>
        </p:nvSpPr>
        <p:spPr>
          <a:xfrm>
            <a:off x="914400" y="3366967"/>
            <a:ext cx="7079600" cy="154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1"/>
          <p:cNvSpPr/>
          <p:nvPr/>
        </p:nvSpPr>
        <p:spPr>
          <a:xfrm rot="10800000">
            <a:off x="-200" y="5026433"/>
            <a:ext cx="12192000" cy="916800"/>
          </a:xfrm>
          <a:prstGeom prst="rect">
            <a:avLst/>
          </a:prstGeom>
          <a:solidFill>
            <a:srgbClr val="000000">
              <a:alpha val="3137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r>
              <a:t/>
            </a:r>
            <a:endParaRPr b="0" i="0" sz="248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1"/>
          <p:cNvSpPr/>
          <p:nvPr/>
        </p:nvSpPr>
        <p:spPr>
          <a:xfrm flipH="1">
            <a:off x="-200" y="0"/>
            <a:ext cx="12192000" cy="5026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r>
              <a:t/>
            </a:r>
            <a:endParaRPr b="0" i="0" sz="248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1"/>
          <p:cNvSpPr txBox="1"/>
          <p:nvPr>
            <p:ph idx="1" type="body"/>
          </p:nvPr>
        </p:nvSpPr>
        <p:spPr>
          <a:xfrm>
            <a:off x="2155300" y="0"/>
            <a:ext cx="7881200" cy="502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4191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i="1">
                <a:solidFill>
                  <a:srgbClr val="FFFFFF"/>
                </a:solidFill>
              </a:defRPr>
            </a:lvl1pPr>
            <a:lvl2pPr indent="-3810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▸"/>
              <a:defRPr i="1">
                <a:solidFill>
                  <a:srgbClr val="FFFFFF"/>
                </a:solidFill>
              </a:defRPr>
            </a:lvl2pPr>
            <a:lvl3pPr indent="-3810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⬩"/>
              <a:defRPr i="1">
                <a:solidFill>
                  <a:srgbClr val="FFFFFF"/>
                </a:solidFill>
              </a:defRPr>
            </a:lvl3pPr>
            <a:lvl4pPr indent="-3429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⬞"/>
              <a:defRPr i="1">
                <a:solidFill>
                  <a:srgbClr val="FFFFFF"/>
                </a:solidFill>
              </a:defRPr>
            </a:lvl4pPr>
            <a:lvl5pPr indent="-3429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5pPr>
            <a:lvl6pPr indent="-3429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6pPr>
            <a:lvl7pPr indent="-3429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i="1">
                <a:solidFill>
                  <a:srgbClr val="FFFFFF"/>
                </a:solidFill>
              </a:defRPr>
            </a:lvl7pPr>
            <a:lvl8pPr indent="-3429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8pPr>
            <a:lvl9pPr indent="-3429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7" name="Google Shape;17;p21"/>
          <p:cNvSpPr txBox="1"/>
          <p:nvPr>
            <p:ph idx="12" type="sldNum"/>
          </p:nvPr>
        </p:nvSpPr>
        <p:spPr>
          <a:xfrm>
            <a:off x="-100" y="4560000"/>
            <a:ext cx="892800" cy="229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0" i="0" sz="32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0" i="0" sz="32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0" i="0" sz="32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0" i="0" sz="32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0" i="0" sz="32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0" i="0" sz="32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0" i="0" sz="32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0" i="0" sz="32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0" i="0" sz="32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2"/>
          <p:cNvSpPr/>
          <p:nvPr/>
        </p:nvSpPr>
        <p:spPr>
          <a:xfrm flipH="1">
            <a:off x="-100" y="0"/>
            <a:ext cx="8928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r>
              <a:t/>
            </a:r>
            <a:endParaRPr b="0" i="0" sz="248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2"/>
          <p:cNvSpPr/>
          <p:nvPr/>
        </p:nvSpPr>
        <p:spPr>
          <a:xfrm flipH="1">
            <a:off x="-100" y="0"/>
            <a:ext cx="892800" cy="152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r>
              <a:t/>
            </a:r>
            <a:endParaRPr b="0" i="0" sz="248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2"/>
          <p:cNvSpPr txBox="1"/>
          <p:nvPr>
            <p:ph type="title"/>
          </p:nvPr>
        </p:nvSpPr>
        <p:spPr>
          <a:xfrm>
            <a:off x="1125900" y="7464"/>
            <a:ext cx="4736800" cy="15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2" name="Google Shape;22;p22"/>
          <p:cNvSpPr txBox="1"/>
          <p:nvPr>
            <p:ph idx="1" type="body"/>
          </p:nvPr>
        </p:nvSpPr>
        <p:spPr>
          <a:xfrm>
            <a:off x="1125900" y="2045676"/>
            <a:ext cx="3739600" cy="44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▹"/>
              <a:defRPr sz="2667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667"/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⬩"/>
              <a:defRPr sz="2667"/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⬞"/>
              <a:defRPr sz="2667"/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indent="-355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indent="-355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indent="-355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indent="-355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/>
        </p:txBody>
      </p:sp>
      <p:sp>
        <p:nvSpPr>
          <p:cNvPr id="23" name="Google Shape;23;p22"/>
          <p:cNvSpPr txBox="1"/>
          <p:nvPr>
            <p:ph idx="2" type="body"/>
          </p:nvPr>
        </p:nvSpPr>
        <p:spPr>
          <a:xfrm>
            <a:off x="5090831" y="2045676"/>
            <a:ext cx="3739600" cy="44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▹"/>
              <a:defRPr sz="2667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667"/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⬩"/>
              <a:defRPr sz="2667"/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⬞"/>
              <a:defRPr sz="2667"/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indent="-355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indent="-355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indent="-355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indent="-355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/>
        </p:txBody>
      </p:sp>
      <p:sp>
        <p:nvSpPr>
          <p:cNvPr id="24" name="Google Shape;24;p22"/>
          <p:cNvSpPr txBox="1"/>
          <p:nvPr>
            <p:ph idx="12" type="sldNum"/>
          </p:nvPr>
        </p:nvSpPr>
        <p:spPr>
          <a:xfrm>
            <a:off x="-100" y="0"/>
            <a:ext cx="892800" cy="15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0" i="0" sz="3200" u="none" cap="none" strike="noStrik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0" i="0" sz="3200" u="none" cap="none" strike="noStrik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0" i="0" sz="3200" u="none" cap="none" strike="noStrik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0" i="0" sz="3200" u="none" cap="none" strike="noStrik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0" i="0" sz="3200" u="none" cap="none" strike="noStrik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0" i="0" sz="3200" u="none" cap="none" strike="noStrik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0" i="0" sz="3200" u="none" cap="none" strike="noStrik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0" i="0" sz="3200" u="none" cap="none" strike="noStrik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0" i="0" sz="3200" u="none" cap="none" strike="noStrik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mage background">
  <p:cSld name="TITLE_ONLY_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23"/>
          <p:cNvPicPr preferRelativeResize="0"/>
          <p:nvPr/>
        </p:nvPicPr>
        <p:blipFill rotWithShape="1">
          <a:blip r:embed="rId2">
            <a:alphaModFix/>
          </a:blip>
          <a:srcRect b="0" l="0" r="0" t="5669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3"/>
          <p:cNvSpPr/>
          <p:nvPr/>
        </p:nvSpPr>
        <p:spPr>
          <a:xfrm flipH="1">
            <a:off x="-100" y="0"/>
            <a:ext cx="2468800" cy="6858000"/>
          </a:xfrm>
          <a:prstGeom prst="rect">
            <a:avLst/>
          </a:prstGeom>
          <a:solidFill>
            <a:srgbClr val="00B0F0">
              <a:alpha val="55686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r>
              <a:t/>
            </a:r>
            <a:endParaRPr b="0" i="0" sz="248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3"/>
          <p:cNvSpPr/>
          <p:nvPr/>
        </p:nvSpPr>
        <p:spPr>
          <a:xfrm flipH="1">
            <a:off x="-100" y="0"/>
            <a:ext cx="2468800" cy="152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r>
              <a:t/>
            </a:r>
            <a:endParaRPr b="0" i="0" sz="248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3"/>
          <p:cNvSpPr txBox="1"/>
          <p:nvPr>
            <p:ph type="title"/>
          </p:nvPr>
        </p:nvSpPr>
        <p:spPr>
          <a:xfrm>
            <a:off x="313633" y="1723200"/>
            <a:ext cx="1841600" cy="15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0" name="Google Shape;30;p23"/>
          <p:cNvSpPr txBox="1"/>
          <p:nvPr>
            <p:ph idx="12" type="sldNum"/>
          </p:nvPr>
        </p:nvSpPr>
        <p:spPr>
          <a:xfrm>
            <a:off x="-100" y="0"/>
            <a:ext cx="2468800" cy="15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0" i="0" sz="3200" u="none" cap="none" strike="noStrik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0" i="0" sz="3200" u="none" cap="none" strike="noStrik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0" i="0" sz="3200" u="none" cap="none" strike="noStrik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0" i="0" sz="3200" u="none" cap="none" strike="noStrik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0" i="0" sz="3200" u="none" cap="none" strike="noStrik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0" i="0" sz="3200" u="none" cap="none" strike="noStrik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0" i="0" sz="3200" u="none" cap="none" strike="noStrik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0" i="0" sz="3200" u="none" cap="none" strike="noStrik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0" i="0" sz="3200" u="none" cap="none" strike="noStrik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1125900" y="7464"/>
            <a:ext cx="4736800" cy="15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b="0" i="0" sz="2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b="0" i="0" sz="2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b="0" i="0" sz="2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b="0" i="0" sz="2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b="0" i="0" sz="2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b="0" i="0" sz="2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b="0" i="0" sz="2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b="0" i="0" sz="2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b="0" i="0" sz="2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7" name="Google Shape;7;p19"/>
          <p:cNvSpPr txBox="1"/>
          <p:nvPr>
            <p:ph idx="1" type="body"/>
          </p:nvPr>
        </p:nvSpPr>
        <p:spPr>
          <a:xfrm>
            <a:off x="1125900" y="2050767"/>
            <a:ext cx="6892000" cy="4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ource Sans Pro"/>
              <a:buChar char="▹"/>
              <a:defRPr b="0" i="0" sz="3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▸"/>
              <a:defRPr b="0" i="0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⬩"/>
              <a:defRPr b="0" i="0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⬞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9"/>
          <p:cNvSpPr txBox="1"/>
          <p:nvPr>
            <p:ph idx="12" type="sldNum"/>
          </p:nvPr>
        </p:nvSpPr>
        <p:spPr>
          <a:xfrm>
            <a:off x="-100" y="0"/>
            <a:ext cx="892800" cy="15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6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1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gif"/><Relationship Id="rId4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Relationship Id="rId4" Type="http://schemas.openxmlformats.org/officeDocument/2006/relationships/image" Target="../media/image3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0.png"/><Relationship Id="rId6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8.png"/><Relationship Id="rId5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9.png"/><Relationship Id="rId4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"/>
          <p:cNvSpPr txBox="1"/>
          <p:nvPr>
            <p:ph type="ctrTitle"/>
          </p:nvPr>
        </p:nvSpPr>
        <p:spPr>
          <a:xfrm>
            <a:off x="551346" y="1389712"/>
            <a:ext cx="8465654" cy="3075708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br>
              <a:rPr b="1" lang="es-MX" sz="8800"/>
            </a:br>
            <a:br>
              <a:rPr b="1" lang="es-MX" sz="8800"/>
            </a:br>
            <a:r>
              <a:rPr lang="es-MX" sz="8800"/>
              <a:t>LA</a:t>
            </a:r>
            <a:r>
              <a:rPr b="1" lang="es-MX" sz="8800"/>
              <a:t> OBSERVACIÓN</a:t>
            </a:r>
            <a:br>
              <a:rPr b="1" lang="es-MX" sz="8800"/>
            </a:br>
            <a:r>
              <a:rPr lang="es-MX" sz="8800"/>
              <a:t>DE SÍ MISMO.</a:t>
            </a:r>
            <a:endParaRPr sz="6000"/>
          </a:p>
        </p:txBody>
      </p:sp>
      <p:sp>
        <p:nvSpPr>
          <p:cNvPr id="36" name="Google Shape;36;p1"/>
          <p:cNvSpPr txBox="1"/>
          <p:nvPr/>
        </p:nvSpPr>
        <p:spPr>
          <a:xfrm>
            <a:off x="1" y="5527964"/>
            <a:ext cx="12192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800" u="none" cap="none" strike="noStrike">
                <a:solidFill>
                  <a:srgbClr val="202A3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Conferencia 16 / Fase A</a:t>
            </a:r>
            <a:r>
              <a:rPr b="0" i="0" lang="es-MX" sz="2800" u="none" cap="none" strike="noStrike">
                <a:solidFill>
                  <a:srgbClr val="202A3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b="0" i="0" sz="2800" u="none" cap="none" strike="noStrike">
              <a:solidFill>
                <a:srgbClr val="202A3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7" name="Google Shape;37;p1"/>
          <p:cNvPicPr preferRelativeResize="0"/>
          <p:nvPr/>
        </p:nvPicPr>
        <p:blipFill rotWithShape="1">
          <a:blip r:embed="rId3">
            <a:alphaModFix/>
          </a:blip>
          <a:srcRect b="0" l="21881" r="24798" t="0"/>
          <a:stretch/>
        </p:blipFill>
        <p:spPr>
          <a:xfrm>
            <a:off x="8372819" y="327168"/>
            <a:ext cx="3466643" cy="6501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3062" y="5627423"/>
            <a:ext cx="2628899" cy="1012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0"/>
          <p:cNvSpPr txBox="1"/>
          <p:nvPr>
            <p:ph type="title"/>
          </p:nvPr>
        </p:nvSpPr>
        <p:spPr>
          <a:xfrm>
            <a:off x="1273950" y="202828"/>
            <a:ext cx="4415652" cy="130762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s-MX" sz="3733"/>
              <a:t>TENEMOS </a:t>
            </a:r>
            <a:r>
              <a:rPr b="1" lang="es-MX" sz="3733">
                <a:solidFill>
                  <a:srgbClr val="BF8D00"/>
                </a:solidFill>
              </a:rPr>
              <a:t>5</a:t>
            </a:r>
            <a:r>
              <a:rPr b="1" lang="es-MX" sz="3733"/>
              <a:t> SENTIDOS EXTERNOS</a:t>
            </a:r>
            <a:endParaRPr/>
          </a:p>
        </p:txBody>
      </p:sp>
      <p:sp>
        <p:nvSpPr>
          <p:cNvPr id="122" name="Google Shape;122;p10"/>
          <p:cNvSpPr txBox="1"/>
          <p:nvPr/>
        </p:nvSpPr>
        <p:spPr>
          <a:xfrm>
            <a:off x="6856361" y="183964"/>
            <a:ext cx="4736800" cy="1287695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</a:pPr>
            <a:r>
              <a:rPr b="1" i="0" lang="es-MX" sz="3733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  <a:t>PERO SOLO TENEMOS</a:t>
            </a:r>
            <a:r>
              <a:rPr b="1" i="0" lang="es-MX" sz="3733" u="none" cap="none" strike="noStrike">
                <a:solidFill>
                  <a:srgbClr val="BF8D00"/>
                </a:solidFill>
                <a:latin typeface="Dosis"/>
                <a:ea typeface="Dosis"/>
                <a:cs typeface="Dosis"/>
                <a:sym typeface="Dosis"/>
              </a:rPr>
              <a:t> 1 </a:t>
            </a:r>
            <a:r>
              <a:rPr b="1" i="0" lang="es-MX" sz="3733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  <a:t>SENTIDO INTERNO</a:t>
            </a:r>
            <a:endParaRPr/>
          </a:p>
        </p:txBody>
      </p:sp>
      <p:pic>
        <p:nvPicPr>
          <p:cNvPr id="123" name="Google Shape;12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0167" y="1471659"/>
            <a:ext cx="3055503" cy="1816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48630" y="1427945"/>
            <a:ext cx="2780929" cy="1850583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0"/>
          <p:cNvSpPr txBox="1"/>
          <p:nvPr/>
        </p:nvSpPr>
        <p:spPr>
          <a:xfrm>
            <a:off x="690570" y="3324929"/>
            <a:ext cx="5582411" cy="1852259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</a:pPr>
            <a:r>
              <a:rPr b="1" i="0" lang="es-MX" sz="5333" u="none" cap="none" strike="noStrike">
                <a:solidFill>
                  <a:srgbClr val="7F7F7F"/>
                </a:solidFill>
                <a:latin typeface="Dosis"/>
                <a:ea typeface="Dosis"/>
                <a:cs typeface="Dosis"/>
                <a:sym typeface="Dosis"/>
              </a:rPr>
              <a:t>OBSERVACIÓN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</a:pPr>
            <a:r>
              <a:rPr b="1" i="0" lang="es-MX" sz="2133" u="none" cap="none" strike="noStrike">
                <a:solidFill>
                  <a:srgbClr val="BF8D00"/>
                </a:solidFill>
                <a:latin typeface="Dosis"/>
                <a:ea typeface="Dosis"/>
                <a:cs typeface="Dosis"/>
                <a:sym typeface="Dosis"/>
              </a:rPr>
              <a:t>HACIA EL EXTERIOR</a:t>
            </a:r>
            <a:endParaRPr b="1" i="0" sz="2133" u="none" cap="none" strike="noStrike">
              <a:solidFill>
                <a:srgbClr val="BF8D0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126" name="Google Shape;126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39097" y="4705535"/>
            <a:ext cx="2085355" cy="211078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0"/>
          <p:cNvSpPr txBox="1"/>
          <p:nvPr/>
        </p:nvSpPr>
        <p:spPr>
          <a:xfrm>
            <a:off x="5821886" y="3168032"/>
            <a:ext cx="6805753" cy="153750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</a:pPr>
            <a:r>
              <a:rPr b="1" i="0" lang="es-MX" sz="5333" u="none" cap="none" strike="noStrik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rPr>
              <a:t>AUTO-</a:t>
            </a:r>
            <a:r>
              <a:rPr b="1" i="0" lang="es-MX" sz="5333" u="none" cap="none" strike="noStrike">
                <a:solidFill>
                  <a:srgbClr val="7F7F7F"/>
                </a:solidFill>
                <a:latin typeface="Dosis"/>
                <a:ea typeface="Dosis"/>
                <a:cs typeface="Dosis"/>
                <a:sym typeface="Dosis"/>
              </a:rPr>
              <a:t>OBSERVACIÓN</a:t>
            </a:r>
            <a:endParaRPr b="1" i="0" sz="5600" u="none" cap="none" strike="noStrike">
              <a:solidFill>
                <a:srgbClr val="7F7F7F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</a:pPr>
            <a:r>
              <a:rPr b="1" i="0" lang="es-MX" sz="2400" u="none" cap="none" strike="noStrike">
                <a:solidFill>
                  <a:srgbClr val="BF8D00"/>
                </a:solidFill>
                <a:latin typeface="Dosis"/>
                <a:ea typeface="Dosis"/>
                <a:cs typeface="Dosis"/>
                <a:sym typeface="Dosis"/>
              </a:rPr>
              <a:t>HACIA EL INTERIOR</a:t>
            </a:r>
            <a:endParaRPr b="1" i="0" sz="2400" u="none" cap="none" strike="noStrike">
              <a:solidFill>
                <a:srgbClr val="BF8D0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128" name="Google Shape;128;p10"/>
          <p:cNvPicPr preferRelativeResize="0"/>
          <p:nvPr/>
        </p:nvPicPr>
        <p:blipFill rotWithShape="1">
          <a:blip r:embed="rId6">
            <a:alphaModFix/>
          </a:blip>
          <a:srcRect b="0" l="0" r="19813" t="0"/>
          <a:stretch/>
        </p:blipFill>
        <p:spPr>
          <a:xfrm flipH="1">
            <a:off x="7570415" y="4464022"/>
            <a:ext cx="3353749" cy="2352298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0"/>
          <p:cNvSpPr txBox="1"/>
          <p:nvPr>
            <p:ph idx="12" type="sldNum"/>
          </p:nvPr>
        </p:nvSpPr>
        <p:spPr>
          <a:xfrm>
            <a:off x="-100" y="0"/>
            <a:ext cx="892800" cy="15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s-MX"/>
              <a:t>10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"/>
          <p:cNvSpPr txBox="1"/>
          <p:nvPr>
            <p:ph type="title"/>
          </p:nvPr>
        </p:nvSpPr>
        <p:spPr>
          <a:xfrm>
            <a:off x="1239064" y="760000"/>
            <a:ext cx="4776136" cy="696192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MX" sz="2670">
                <a:latin typeface="Source Sans Pro"/>
                <a:ea typeface="Source Sans Pro"/>
                <a:cs typeface="Source Sans Pro"/>
                <a:sym typeface="Source Sans Pro"/>
              </a:rPr>
              <a:t>Ejemplo.</a:t>
            </a:r>
            <a:endParaRPr sz="267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5" name="Google Shape;135;p11"/>
          <p:cNvSpPr txBox="1"/>
          <p:nvPr>
            <p:ph idx="12" type="sldNum"/>
          </p:nvPr>
        </p:nvSpPr>
        <p:spPr>
          <a:xfrm>
            <a:off x="-100" y="0"/>
            <a:ext cx="892800" cy="15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136" name="Google Shape;136;p11"/>
          <p:cNvSpPr txBox="1"/>
          <p:nvPr>
            <p:ph idx="2" type="body"/>
          </p:nvPr>
        </p:nvSpPr>
        <p:spPr>
          <a:xfrm>
            <a:off x="1100519" y="1520001"/>
            <a:ext cx="5551992" cy="977155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35463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</a:pPr>
            <a:r>
              <a:rPr lang="es-MX" sz="2400"/>
              <a:t>Podría alguien envejecer enfrascado entre los </a:t>
            </a:r>
            <a:r>
              <a:rPr b="1" lang="es-MX" sz="2400"/>
              <a:t>dogmas intransigentes </a:t>
            </a:r>
            <a:r>
              <a:rPr lang="es-MX" sz="2400"/>
              <a:t>de:</a:t>
            </a:r>
            <a:endParaRPr/>
          </a:p>
        </p:txBody>
      </p:sp>
      <p:sp>
        <p:nvSpPr>
          <p:cNvPr id="137" name="Google Shape;137;p11"/>
          <p:cNvSpPr txBox="1"/>
          <p:nvPr>
            <p:ph idx="2" type="body"/>
          </p:nvPr>
        </p:nvSpPr>
        <p:spPr>
          <a:xfrm>
            <a:off x="3436632" y="5686327"/>
            <a:ext cx="5551992" cy="1008569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35463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</a:pPr>
            <a:r>
              <a:rPr i="1" lang="es-MX" sz="2800">
                <a:solidFill>
                  <a:srgbClr val="0DB7C4"/>
                </a:solidFill>
              </a:rPr>
              <a:t>Sin experimentar </a:t>
            </a:r>
            <a:r>
              <a:rPr b="1" i="1" lang="es-MX" sz="2800">
                <a:solidFill>
                  <a:srgbClr val="0DB7C4"/>
                </a:solidFill>
              </a:rPr>
              <a:t>dentro de sí mismo </a:t>
            </a:r>
            <a:r>
              <a:rPr i="1" lang="es-MX" sz="2800">
                <a:solidFill>
                  <a:srgbClr val="0DB7C4"/>
                </a:solidFill>
              </a:rPr>
              <a:t>ningún </a:t>
            </a:r>
            <a:r>
              <a:rPr b="1" i="1" lang="es-MX" sz="2800">
                <a:solidFill>
                  <a:srgbClr val="415665"/>
                </a:solidFill>
              </a:rPr>
              <a:t>cambio radical.</a:t>
            </a:r>
            <a:endParaRPr/>
          </a:p>
        </p:txBody>
      </p:sp>
      <p:pic>
        <p:nvPicPr>
          <p:cNvPr id="138" name="Google Shape;13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998875" y="1433823"/>
            <a:ext cx="4924140" cy="423013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1"/>
          <p:cNvSpPr txBox="1"/>
          <p:nvPr>
            <p:ph idx="2" type="body"/>
          </p:nvPr>
        </p:nvSpPr>
        <p:spPr>
          <a:xfrm>
            <a:off x="1239064" y="2631931"/>
            <a:ext cx="5551992" cy="3054396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474120" lvl="0" marL="60958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s-MX" sz="2400"/>
              <a:t>La ciencia oficial.</a:t>
            </a:r>
            <a:endParaRPr/>
          </a:p>
          <a:p>
            <a:pPr indent="-474120" lvl="0" marL="60958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s-MX" sz="2400"/>
              <a:t>Estudiando fenómenos externos. </a:t>
            </a:r>
            <a:endParaRPr/>
          </a:p>
          <a:p>
            <a:pPr indent="-474120" lvl="0" marL="60958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s-MX" sz="2400"/>
              <a:t>Observando células.</a:t>
            </a:r>
            <a:endParaRPr/>
          </a:p>
          <a:p>
            <a:pPr indent="-474120" lvl="0" marL="60958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s-MX" sz="2400"/>
              <a:t>Átomos.</a:t>
            </a:r>
            <a:endParaRPr/>
          </a:p>
          <a:p>
            <a:pPr indent="-474120" lvl="0" marL="60958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s-MX" sz="2400"/>
              <a:t>Moléculas.</a:t>
            </a:r>
            <a:endParaRPr/>
          </a:p>
          <a:p>
            <a:pPr indent="-474120" lvl="0" marL="60958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s-MX" sz="2400"/>
              <a:t>Soles. </a:t>
            </a:r>
            <a:endParaRPr/>
          </a:p>
          <a:p>
            <a:pPr indent="-474120" lvl="0" marL="60958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s-MX" sz="2400"/>
              <a:t>Estrellas.</a:t>
            </a:r>
            <a:endParaRPr/>
          </a:p>
          <a:p>
            <a:pPr indent="-474120" lvl="0" marL="60958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s-MX" sz="2400"/>
              <a:t>Cometas.</a:t>
            </a:r>
            <a:endParaRPr/>
          </a:p>
          <a:p>
            <a:pPr indent="-474120" lvl="0" marL="60958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s-MX" sz="2400"/>
              <a:t>Etc.</a:t>
            </a:r>
            <a:endParaRPr b="1"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2"/>
          <p:cNvSpPr txBox="1"/>
          <p:nvPr>
            <p:ph idx="12" type="sldNum"/>
          </p:nvPr>
        </p:nvSpPr>
        <p:spPr>
          <a:xfrm>
            <a:off x="-100" y="0"/>
            <a:ext cx="892800" cy="15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145" name="Google Shape;145;p12"/>
          <p:cNvSpPr txBox="1"/>
          <p:nvPr>
            <p:ph type="title"/>
          </p:nvPr>
        </p:nvSpPr>
        <p:spPr>
          <a:xfrm>
            <a:off x="892700" y="947267"/>
            <a:ext cx="5302609" cy="696192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MX" sz="2800">
                <a:latin typeface="Source Sans Pro"/>
                <a:ea typeface="Source Sans Pro"/>
                <a:cs typeface="Source Sans Pro"/>
                <a:sym typeface="Source Sans Pro"/>
              </a:rPr>
              <a:t>Los dos mundos.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6" name="Google Shape;146;p12"/>
          <p:cNvSpPr txBox="1"/>
          <p:nvPr>
            <p:ph idx="2" type="body"/>
          </p:nvPr>
        </p:nvSpPr>
        <p:spPr>
          <a:xfrm>
            <a:off x="784969" y="2463111"/>
            <a:ext cx="5838301" cy="1221012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MX" sz="2800">
                <a:solidFill>
                  <a:srgbClr val="595959"/>
                </a:solidFill>
              </a:rPr>
              <a:t>El </a:t>
            </a:r>
            <a:r>
              <a:rPr b="1" lang="es-MX" sz="2800">
                <a:solidFill>
                  <a:srgbClr val="595959"/>
                </a:solidFill>
              </a:rPr>
              <a:t>verdadero conocimiento </a:t>
            </a:r>
            <a:r>
              <a:rPr lang="es-MX" sz="2800">
                <a:solidFill>
                  <a:srgbClr val="595959"/>
                </a:solidFill>
              </a:rPr>
              <a:t>que realmente puede originar en nosotros un </a:t>
            </a:r>
            <a:r>
              <a:rPr b="1" lang="es-MX" sz="2800">
                <a:solidFill>
                  <a:srgbClr val="595959"/>
                </a:solidFill>
              </a:rPr>
              <a:t>cambio interior </a:t>
            </a:r>
            <a:r>
              <a:rPr lang="es-MX" sz="2800">
                <a:solidFill>
                  <a:srgbClr val="595959"/>
                </a:solidFill>
              </a:rPr>
              <a:t>fundamental tiene por basamento la</a:t>
            </a:r>
            <a:endParaRPr/>
          </a:p>
        </p:txBody>
      </p:sp>
      <p:sp>
        <p:nvSpPr>
          <p:cNvPr id="147" name="Google Shape;147;p12"/>
          <p:cNvSpPr txBox="1"/>
          <p:nvPr/>
        </p:nvSpPr>
        <p:spPr>
          <a:xfrm>
            <a:off x="728862" y="4245769"/>
            <a:ext cx="6131427" cy="762929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</a:pPr>
            <a:r>
              <a:rPr b="1" i="0" lang="es-MX" sz="5200" u="none" cap="none" strike="noStrik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rPr>
              <a:t>AUTO-</a:t>
            </a:r>
            <a:r>
              <a:rPr b="1" i="0" lang="es-MX" sz="5200" u="none" cap="none" strike="noStrike">
                <a:solidFill>
                  <a:srgbClr val="595959"/>
                </a:solidFill>
                <a:latin typeface="Dosis"/>
                <a:ea typeface="Dosis"/>
                <a:cs typeface="Dosis"/>
                <a:sym typeface="Dosis"/>
              </a:rPr>
              <a:t>OBSERVACIÓN</a:t>
            </a:r>
            <a:endParaRPr b="1" i="0" sz="5200" u="none" cap="none" strike="noStrike">
              <a:solidFill>
                <a:srgbClr val="595959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48" name="Google Shape;148;p12"/>
          <p:cNvSpPr txBox="1"/>
          <p:nvPr>
            <p:ph idx="2" type="body"/>
          </p:nvPr>
        </p:nvSpPr>
        <p:spPr>
          <a:xfrm>
            <a:off x="728862" y="5083801"/>
            <a:ext cx="5302609" cy="49340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MX" sz="2800"/>
              <a:t>directa de sí mismo.</a:t>
            </a:r>
            <a:endParaRPr/>
          </a:p>
        </p:txBody>
      </p:sp>
      <p:pic>
        <p:nvPicPr>
          <p:cNvPr descr="Imagen que contiene hombre, persona, parado, viendo&#10;&#10;Descripción generada automáticamente" id="149" name="Google Shape;14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3271" y="2641600"/>
            <a:ext cx="5568730" cy="42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3"/>
          <p:cNvSpPr txBox="1"/>
          <p:nvPr>
            <p:ph idx="12" type="sldNum"/>
          </p:nvPr>
        </p:nvSpPr>
        <p:spPr>
          <a:xfrm>
            <a:off x="-100" y="0"/>
            <a:ext cx="892800" cy="15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155" name="Google Shape;155;p13"/>
          <p:cNvSpPr txBox="1"/>
          <p:nvPr/>
        </p:nvSpPr>
        <p:spPr>
          <a:xfrm>
            <a:off x="962191" y="2792491"/>
            <a:ext cx="2961283" cy="846057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</a:pPr>
            <a:r>
              <a:rPr b="1" i="0" lang="es-MX" sz="3200" u="none" cap="none" strike="noStrike">
                <a:solidFill>
                  <a:srgbClr val="595959"/>
                </a:solidFill>
                <a:latin typeface="Dosis"/>
                <a:ea typeface="Dosis"/>
                <a:cs typeface="Dosis"/>
                <a:sym typeface="Dosis"/>
              </a:rPr>
              <a:t>CONOCIMIENTO</a:t>
            </a:r>
            <a:r>
              <a:rPr b="1" i="0" lang="es-MX" sz="3200" u="none" cap="none" strike="noStrik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rPr>
              <a:t> EXTERNO</a:t>
            </a:r>
            <a:endParaRPr b="1" i="0" sz="3200" u="none" cap="none" strike="noStrike">
              <a:solidFill>
                <a:srgbClr val="7F7F7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156" name="Google Shape;15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2128" y="3937738"/>
            <a:ext cx="3067127" cy="2888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47725" y="4087191"/>
            <a:ext cx="2401944" cy="273905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3"/>
          <p:cNvSpPr txBox="1"/>
          <p:nvPr/>
        </p:nvSpPr>
        <p:spPr>
          <a:xfrm>
            <a:off x="3778175" y="2788575"/>
            <a:ext cx="3541043" cy="846057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</a:pPr>
            <a:r>
              <a:rPr b="1" i="0" lang="es-MX" sz="3200" u="none" cap="none" strike="noStrike">
                <a:solidFill>
                  <a:srgbClr val="595959"/>
                </a:solidFill>
                <a:latin typeface="Dosis"/>
                <a:ea typeface="Dosis"/>
                <a:cs typeface="Dosis"/>
                <a:sym typeface="Dosis"/>
              </a:rPr>
              <a:t>CONOCIMIENTO</a:t>
            </a:r>
            <a:r>
              <a:rPr b="1" i="0" lang="es-MX" sz="3200" u="none" cap="none" strike="noStrik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rPr>
              <a:t> INTERNO</a:t>
            </a:r>
            <a:endParaRPr b="1" i="0" sz="3200" u="none" cap="none" strike="noStrike">
              <a:solidFill>
                <a:srgbClr val="7F7F7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descr="Luna Llena en Sagitario. | Conocete a ti mismo, Conocerte, Universo" id="159" name="Google Shape;159;p13"/>
          <p:cNvPicPr preferRelativeResize="0"/>
          <p:nvPr/>
        </p:nvPicPr>
        <p:blipFill rotWithShape="1">
          <a:blip r:embed="rId5">
            <a:alphaModFix/>
          </a:blip>
          <a:srcRect b="5957" l="3333" r="3201" t="4362"/>
          <a:stretch/>
        </p:blipFill>
        <p:spPr>
          <a:xfrm>
            <a:off x="7173919" y="2807832"/>
            <a:ext cx="5018081" cy="4050168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3"/>
          <p:cNvSpPr txBox="1"/>
          <p:nvPr/>
        </p:nvSpPr>
        <p:spPr>
          <a:xfrm>
            <a:off x="847459" y="1630893"/>
            <a:ext cx="88355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5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CLASES DE </a:t>
            </a:r>
            <a:r>
              <a:rPr b="1" i="0" lang="es-MX" sz="5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CONOCIMIENTO</a:t>
            </a:r>
            <a:endParaRPr b="0" i="0" sz="5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3"/>
          <p:cNvSpPr txBox="1"/>
          <p:nvPr>
            <p:ph type="title"/>
          </p:nvPr>
        </p:nvSpPr>
        <p:spPr>
          <a:xfrm>
            <a:off x="892700" y="947267"/>
            <a:ext cx="5302609" cy="696192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MX" sz="2800">
                <a:latin typeface="Source Sans Pro"/>
                <a:ea typeface="Source Sans Pro"/>
                <a:cs typeface="Source Sans Pro"/>
                <a:sym typeface="Source Sans Pro"/>
              </a:rPr>
              <a:t>Los dos mundos.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"/>
          <p:cNvSpPr txBox="1"/>
          <p:nvPr>
            <p:ph type="title"/>
          </p:nvPr>
        </p:nvSpPr>
        <p:spPr>
          <a:xfrm>
            <a:off x="892700" y="868432"/>
            <a:ext cx="4776136" cy="696192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MX" sz="2800">
                <a:latin typeface="Source Sans Pro"/>
                <a:ea typeface="Source Sans Pro"/>
                <a:cs typeface="Source Sans Pro"/>
                <a:sym typeface="Source Sans Pro"/>
              </a:rPr>
              <a:t>Observación de Sí mismo.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7" name="Google Shape;167;p14"/>
          <p:cNvSpPr txBox="1"/>
          <p:nvPr>
            <p:ph idx="12" type="sldNum"/>
          </p:nvPr>
        </p:nvSpPr>
        <p:spPr>
          <a:xfrm>
            <a:off x="-100" y="0"/>
            <a:ext cx="892800" cy="15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168" name="Google Shape;168;p14"/>
          <p:cNvSpPr txBox="1"/>
          <p:nvPr/>
        </p:nvSpPr>
        <p:spPr>
          <a:xfrm>
            <a:off x="892700" y="1438290"/>
            <a:ext cx="88355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5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OBSERVADOR</a:t>
            </a:r>
            <a:r>
              <a:rPr b="1" i="0" lang="es-MX" sz="5400" u="none" cap="none" strike="noStrike">
                <a:solidFill>
                  <a:srgbClr val="5A5A5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Y OBSERVADO</a:t>
            </a:r>
            <a:endParaRPr b="0" i="0" sz="5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1523" y="2250424"/>
            <a:ext cx="3210777" cy="383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40175" y="3047420"/>
            <a:ext cx="3949700" cy="394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4"/>
          <p:cNvSpPr/>
          <p:nvPr/>
        </p:nvSpPr>
        <p:spPr>
          <a:xfrm>
            <a:off x="7524750" y="2736712"/>
            <a:ext cx="4406900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2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 </a:t>
            </a:r>
            <a:r>
              <a:rPr b="1" i="0" lang="es-MX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atención dinámica </a:t>
            </a:r>
            <a:r>
              <a:rPr b="0" i="0" lang="es-MX" sz="2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proviene realmente del lado </a:t>
            </a:r>
            <a:r>
              <a:rPr b="1" i="0" lang="es-MX" sz="2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observante</a:t>
            </a:r>
            <a:r>
              <a:rPr b="0" i="0" lang="es-MX" sz="2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mientras los pensamientos y las emociones pertenecen al lado </a:t>
            </a:r>
            <a:r>
              <a:rPr b="1" i="0" lang="es-MX" sz="2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observado. </a:t>
            </a:r>
            <a:endParaRPr/>
          </a:p>
        </p:txBody>
      </p:sp>
      <p:sp>
        <p:nvSpPr>
          <p:cNvPr id="172" name="Google Shape;172;p14"/>
          <p:cNvSpPr txBox="1"/>
          <p:nvPr>
            <p:ph idx="2" type="body"/>
          </p:nvPr>
        </p:nvSpPr>
        <p:spPr>
          <a:xfrm>
            <a:off x="7334250" y="5414948"/>
            <a:ext cx="4514850" cy="1142226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35464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</a:pPr>
            <a:r>
              <a:rPr lang="es-MX" sz="2800">
                <a:solidFill>
                  <a:srgbClr val="595959"/>
                </a:solidFill>
              </a:rPr>
              <a:t>Necesitamos </a:t>
            </a:r>
            <a:r>
              <a:rPr b="1" lang="es-MX" sz="2800">
                <a:solidFill>
                  <a:srgbClr val="595959"/>
                </a:solidFill>
              </a:rPr>
              <a:t>ver</a:t>
            </a:r>
            <a:r>
              <a:rPr lang="es-MX" sz="2800">
                <a:solidFill>
                  <a:srgbClr val="595959"/>
                </a:solidFill>
              </a:rPr>
              <a:t> a los distintos </a:t>
            </a:r>
            <a:r>
              <a:rPr b="1" lang="es-MX" sz="2800">
                <a:solidFill>
                  <a:srgbClr val="595959"/>
                </a:solidFill>
              </a:rPr>
              <a:t>“Yoes” </a:t>
            </a:r>
            <a:r>
              <a:rPr lang="es-MX" sz="2800">
                <a:solidFill>
                  <a:srgbClr val="595959"/>
                </a:solidFill>
              </a:rPr>
              <a:t>en acción.</a:t>
            </a:r>
            <a:endParaRPr sz="2800">
              <a:solidFill>
                <a:srgbClr val="595959"/>
              </a:solidFill>
            </a:endParaRPr>
          </a:p>
        </p:txBody>
      </p:sp>
      <p:sp>
        <p:nvSpPr>
          <p:cNvPr id="173" name="Google Shape;173;p14"/>
          <p:cNvSpPr txBox="1"/>
          <p:nvPr/>
        </p:nvSpPr>
        <p:spPr>
          <a:xfrm>
            <a:off x="1690631" y="5802825"/>
            <a:ext cx="1937387" cy="666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867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OBSERVADOR</a:t>
            </a:r>
            <a:r>
              <a:rPr b="0" i="0" lang="es-MX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es-MX" sz="1867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3%</a:t>
            </a:r>
            <a:endParaRPr b="0" i="0" sz="1867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4"/>
          <p:cNvSpPr txBox="1"/>
          <p:nvPr/>
        </p:nvSpPr>
        <p:spPr>
          <a:xfrm>
            <a:off x="4761123" y="2558868"/>
            <a:ext cx="1936980" cy="666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867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OBSERVADO</a:t>
            </a:r>
            <a:r>
              <a:rPr b="0" i="0" lang="es-MX" sz="1867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          </a:t>
            </a:r>
            <a:r>
              <a:rPr b="0" i="0" lang="es-MX" sz="1867" u="none" cap="none" strike="noStrike">
                <a:solidFill>
                  <a:srgbClr val="DA110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97%</a:t>
            </a:r>
            <a:endParaRPr b="0" i="0" sz="1867" u="none" cap="none" strike="noStrike">
              <a:solidFill>
                <a:srgbClr val="DA110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5"/>
          <p:cNvSpPr txBox="1"/>
          <p:nvPr>
            <p:ph idx="12" type="sldNum"/>
          </p:nvPr>
        </p:nvSpPr>
        <p:spPr>
          <a:xfrm>
            <a:off x="-100" y="0"/>
            <a:ext cx="892800" cy="15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pic>
        <p:nvPicPr>
          <p:cNvPr id="180" name="Google Shape;18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84097" y="3072835"/>
            <a:ext cx="3797967" cy="3797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5"/>
          <p:cNvPicPr preferRelativeResize="0"/>
          <p:nvPr/>
        </p:nvPicPr>
        <p:blipFill rotWithShape="1">
          <a:blip r:embed="rId4">
            <a:alphaModFix/>
          </a:blip>
          <a:srcRect b="67173" l="38067" r="56418" t="23618"/>
          <a:stretch/>
        </p:blipFill>
        <p:spPr>
          <a:xfrm>
            <a:off x="1083720" y="1761955"/>
            <a:ext cx="489221" cy="709483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5"/>
          <p:cNvSpPr/>
          <p:nvPr/>
        </p:nvSpPr>
        <p:spPr>
          <a:xfrm>
            <a:off x="635369" y="2416287"/>
            <a:ext cx="124216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800" u="none" cap="none" strike="noStrike">
                <a:solidFill>
                  <a:srgbClr val="0066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Mirón</a:t>
            </a:r>
            <a:endParaRPr/>
          </a:p>
        </p:txBody>
      </p:sp>
      <p:sp>
        <p:nvSpPr>
          <p:cNvPr id="183" name="Google Shape;183;p15"/>
          <p:cNvSpPr/>
          <p:nvPr/>
        </p:nvSpPr>
        <p:spPr>
          <a:xfrm>
            <a:off x="7192871" y="3169814"/>
            <a:ext cx="4859429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Voy por la calle y veo persona del sexo opuesto: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80990" lvl="3" marL="38099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es-MX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CENTRO SEXUAL </a:t>
            </a:r>
            <a:r>
              <a:rPr b="0" i="0" lang="es-MX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Observo una sensación inconfundible </a:t>
            </a:r>
            <a:endParaRPr/>
          </a:p>
          <a:p>
            <a:pPr indent="-380990" lvl="3" marL="38099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es-MX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CENTRO INSTINTIVO:</a:t>
            </a:r>
            <a:r>
              <a:rPr b="0" i="0" lang="es-MX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Descubro la atracción </a:t>
            </a:r>
            <a:endParaRPr/>
          </a:p>
          <a:p>
            <a:pPr indent="-380990" lvl="3" marL="38099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es-MX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CENTRO EMOCIONAL: </a:t>
            </a:r>
            <a:r>
              <a:rPr b="0" i="0" lang="es-MX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 siento enamorado. </a:t>
            </a:r>
            <a:endParaRPr b="1" i="0" sz="1800" u="none" cap="none" strike="noStrike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80990" lvl="3" marL="38099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es-MX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CENTRO INTELECTUAL: </a:t>
            </a:r>
            <a:r>
              <a:rPr b="0" i="0" lang="es-MX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 idealizo. </a:t>
            </a:r>
            <a:endParaRPr/>
          </a:p>
          <a:p>
            <a:pPr indent="-380990" lvl="3" marL="38099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es-MX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CENTRO MOTOR: </a:t>
            </a:r>
            <a:r>
              <a:rPr b="0" i="0" lang="es-MX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 que dije.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Observo las ordenes que me dan los </a:t>
            </a:r>
            <a:r>
              <a:rPr b="1" i="0" lang="es-MX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YOES</a:t>
            </a:r>
            <a:r>
              <a:rPr b="0" i="0" lang="es-MX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en el centro motor. </a:t>
            </a:r>
            <a:endParaRPr/>
          </a:p>
        </p:txBody>
      </p:sp>
      <p:pic>
        <p:nvPicPr>
          <p:cNvPr id="184" name="Google Shape;184;p15"/>
          <p:cNvPicPr preferRelativeResize="0"/>
          <p:nvPr/>
        </p:nvPicPr>
        <p:blipFill rotWithShape="1">
          <a:blip r:embed="rId4">
            <a:alphaModFix/>
          </a:blip>
          <a:srcRect b="67173" l="38067" r="56418" t="23618"/>
          <a:stretch/>
        </p:blipFill>
        <p:spPr>
          <a:xfrm>
            <a:off x="2777054" y="1761955"/>
            <a:ext cx="489221" cy="709483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5"/>
          <p:cNvSpPr/>
          <p:nvPr/>
        </p:nvSpPr>
        <p:spPr>
          <a:xfrm>
            <a:off x="2370344" y="2335285"/>
            <a:ext cx="124216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800" u="none" cap="none" strike="noStrike">
                <a:solidFill>
                  <a:srgbClr val="00CC3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Lascivia</a:t>
            </a:r>
            <a:endParaRPr/>
          </a:p>
        </p:txBody>
      </p:sp>
      <p:pic>
        <p:nvPicPr>
          <p:cNvPr id="186" name="Google Shape;186;p15"/>
          <p:cNvPicPr preferRelativeResize="0"/>
          <p:nvPr/>
        </p:nvPicPr>
        <p:blipFill rotWithShape="1">
          <a:blip r:embed="rId4">
            <a:alphaModFix/>
          </a:blip>
          <a:srcRect b="67173" l="38067" r="56418" t="23618"/>
          <a:stretch/>
        </p:blipFill>
        <p:spPr>
          <a:xfrm>
            <a:off x="3691411" y="904565"/>
            <a:ext cx="489221" cy="709483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5"/>
          <p:cNvSpPr/>
          <p:nvPr/>
        </p:nvSpPr>
        <p:spPr>
          <a:xfrm>
            <a:off x="3259688" y="1494244"/>
            <a:ext cx="14663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800" u="none" cap="none" strike="noStrike">
                <a:solidFill>
                  <a:srgbClr val="DED9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Enamorado</a:t>
            </a:r>
            <a:endParaRPr/>
          </a:p>
        </p:txBody>
      </p:sp>
      <p:pic>
        <p:nvPicPr>
          <p:cNvPr id="188" name="Google Shape;188;p15"/>
          <p:cNvPicPr preferRelativeResize="0"/>
          <p:nvPr/>
        </p:nvPicPr>
        <p:blipFill rotWithShape="1">
          <a:blip r:embed="rId4">
            <a:alphaModFix/>
          </a:blip>
          <a:srcRect b="67173" l="38067" r="56418" t="23618"/>
          <a:stretch/>
        </p:blipFill>
        <p:spPr>
          <a:xfrm>
            <a:off x="4594903" y="1830963"/>
            <a:ext cx="489221" cy="709483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5"/>
          <p:cNvSpPr/>
          <p:nvPr/>
        </p:nvSpPr>
        <p:spPr>
          <a:xfrm>
            <a:off x="4188193" y="2404293"/>
            <a:ext cx="14663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800" u="none" cap="none" strike="noStrike">
                <a:solidFill>
                  <a:srgbClr val="00CC3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Idealizo</a:t>
            </a:r>
            <a:endParaRPr/>
          </a:p>
        </p:txBody>
      </p:sp>
      <p:pic>
        <p:nvPicPr>
          <p:cNvPr id="190" name="Google Shape;190;p15"/>
          <p:cNvPicPr preferRelativeResize="0"/>
          <p:nvPr/>
        </p:nvPicPr>
        <p:blipFill rotWithShape="1">
          <a:blip r:embed="rId4">
            <a:alphaModFix/>
          </a:blip>
          <a:srcRect b="67173" l="38067" r="56418" t="23618"/>
          <a:stretch/>
        </p:blipFill>
        <p:spPr>
          <a:xfrm>
            <a:off x="1902147" y="896000"/>
            <a:ext cx="489221" cy="709483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5"/>
          <p:cNvSpPr/>
          <p:nvPr/>
        </p:nvSpPr>
        <p:spPr>
          <a:xfrm>
            <a:off x="1450970" y="1490997"/>
            <a:ext cx="14663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800" u="none" cap="none" strike="noStrike">
                <a:solidFill>
                  <a:srgbClr val="FF99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Atracción</a:t>
            </a:r>
            <a:endParaRPr/>
          </a:p>
        </p:txBody>
      </p:sp>
      <p:pic>
        <p:nvPicPr>
          <p:cNvPr id="192" name="Google Shape;192;p15"/>
          <p:cNvPicPr preferRelativeResize="0"/>
          <p:nvPr/>
        </p:nvPicPr>
        <p:blipFill rotWithShape="1">
          <a:blip r:embed="rId4">
            <a:alphaModFix/>
          </a:blip>
          <a:srcRect b="67173" l="38067" r="56418" t="23618"/>
          <a:stretch/>
        </p:blipFill>
        <p:spPr>
          <a:xfrm>
            <a:off x="5284112" y="896000"/>
            <a:ext cx="489221" cy="709483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5"/>
          <p:cNvSpPr/>
          <p:nvPr/>
        </p:nvSpPr>
        <p:spPr>
          <a:xfrm>
            <a:off x="4831685" y="1488443"/>
            <a:ext cx="14663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800" u="none" cap="none" strike="noStrike">
                <a:solidFill>
                  <a:srgbClr val="0066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Hablar</a:t>
            </a:r>
            <a:endParaRPr/>
          </a:p>
        </p:txBody>
      </p:sp>
      <p:pic>
        <p:nvPicPr>
          <p:cNvPr id="194" name="Google Shape;194;p15"/>
          <p:cNvPicPr preferRelativeResize="0"/>
          <p:nvPr/>
        </p:nvPicPr>
        <p:blipFill rotWithShape="1">
          <a:blip r:embed="rId4">
            <a:alphaModFix/>
          </a:blip>
          <a:srcRect b="67173" l="38067" r="56418" t="23618"/>
          <a:stretch/>
        </p:blipFill>
        <p:spPr>
          <a:xfrm>
            <a:off x="6114459" y="1594668"/>
            <a:ext cx="489221" cy="709483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5"/>
          <p:cNvSpPr/>
          <p:nvPr/>
        </p:nvSpPr>
        <p:spPr>
          <a:xfrm>
            <a:off x="5599249" y="2253187"/>
            <a:ext cx="165558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800" u="none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Excitación</a:t>
            </a:r>
            <a:endParaRPr b="1" i="0" sz="1600" u="none" cap="none" strike="noStrike">
              <a:solidFill>
                <a:srgbClr val="FF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96" name="Google Shape;196;p15"/>
          <p:cNvPicPr preferRelativeResize="0"/>
          <p:nvPr/>
        </p:nvPicPr>
        <p:blipFill rotWithShape="1">
          <a:blip r:embed="rId4">
            <a:alphaModFix/>
          </a:blip>
          <a:srcRect b="67173" l="38067" r="56418" t="23618"/>
          <a:stretch/>
        </p:blipFill>
        <p:spPr>
          <a:xfrm>
            <a:off x="7218603" y="890560"/>
            <a:ext cx="489221" cy="709483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5"/>
          <p:cNvSpPr/>
          <p:nvPr/>
        </p:nvSpPr>
        <p:spPr>
          <a:xfrm>
            <a:off x="6766177" y="1565505"/>
            <a:ext cx="14663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800" u="none" cap="none" strike="noStrike">
                <a:solidFill>
                  <a:srgbClr val="DED9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Frustración</a:t>
            </a:r>
            <a:endParaRPr/>
          </a:p>
        </p:txBody>
      </p:sp>
      <p:cxnSp>
        <p:nvCxnSpPr>
          <p:cNvPr id="198" name="Google Shape;198;p15"/>
          <p:cNvCxnSpPr/>
          <p:nvPr/>
        </p:nvCxnSpPr>
        <p:spPr>
          <a:xfrm>
            <a:off x="1293534" y="2710357"/>
            <a:ext cx="3748500" cy="1335300"/>
          </a:xfrm>
          <a:prstGeom prst="curvedConnector3">
            <a:avLst>
              <a:gd fmla="val 54826" name="adj1"/>
            </a:avLst>
          </a:prstGeom>
          <a:noFill/>
          <a:ln cap="flat" cmpd="sng" w="9525">
            <a:solidFill>
              <a:srgbClr val="00669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9" name="Google Shape;199;p15"/>
          <p:cNvCxnSpPr>
            <a:stCxn id="191" idx="2"/>
          </p:cNvCxnSpPr>
          <p:nvPr/>
        </p:nvCxnSpPr>
        <p:spPr>
          <a:xfrm flipH="1" rot="-5400000">
            <a:off x="1598535" y="2445929"/>
            <a:ext cx="4029300" cy="28581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0" name="Google Shape;200;p15"/>
          <p:cNvCxnSpPr/>
          <p:nvPr/>
        </p:nvCxnSpPr>
        <p:spPr>
          <a:xfrm>
            <a:off x="2988672" y="2683652"/>
            <a:ext cx="2056800" cy="1921200"/>
          </a:xfrm>
          <a:prstGeom prst="curvedConnector3">
            <a:avLst>
              <a:gd fmla="val 49999" name="adj1"/>
            </a:avLst>
          </a:prstGeom>
          <a:noFill/>
          <a:ln cap="flat" cmpd="sng" w="9525">
            <a:solidFill>
              <a:srgbClr val="00CC3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1" name="Google Shape;201;p15"/>
          <p:cNvSpPr/>
          <p:nvPr/>
        </p:nvSpPr>
        <p:spPr>
          <a:xfrm>
            <a:off x="4226099" y="2710357"/>
            <a:ext cx="1372211" cy="1921911"/>
          </a:xfrm>
          <a:prstGeom prst="arc">
            <a:avLst>
              <a:gd fmla="val 16274531" name="adj1"/>
              <a:gd fmla="val 0" name="adj2"/>
            </a:avLst>
          </a:prstGeom>
          <a:noFill/>
          <a:ln cap="flat" cmpd="sng" w="9525">
            <a:solidFill>
              <a:srgbClr val="00CC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89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2" name="Google Shape;202;p15"/>
          <p:cNvCxnSpPr/>
          <p:nvPr/>
        </p:nvCxnSpPr>
        <p:spPr>
          <a:xfrm rot="5400000">
            <a:off x="4861210" y="3881300"/>
            <a:ext cx="912000" cy="5622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00CC3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3" name="Google Shape;203;p15"/>
          <p:cNvCxnSpPr/>
          <p:nvPr/>
        </p:nvCxnSpPr>
        <p:spPr>
          <a:xfrm rot="5400000">
            <a:off x="4187016" y="2705134"/>
            <a:ext cx="2199600" cy="499800"/>
          </a:xfrm>
          <a:prstGeom prst="curvedConnector3">
            <a:avLst>
              <a:gd fmla="val 90735" name="adj1"/>
            </a:avLst>
          </a:prstGeom>
          <a:noFill/>
          <a:ln cap="flat" cmpd="sng" w="9525">
            <a:solidFill>
              <a:srgbClr val="00669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4" name="Google Shape;204;p15"/>
          <p:cNvCxnSpPr>
            <a:stCxn id="195" idx="2"/>
          </p:cNvCxnSpPr>
          <p:nvPr/>
        </p:nvCxnSpPr>
        <p:spPr>
          <a:xfrm rot="5400000">
            <a:off x="3947691" y="3717069"/>
            <a:ext cx="3573900" cy="1384800"/>
          </a:xfrm>
          <a:prstGeom prst="curvedConnector3">
            <a:avLst>
              <a:gd fmla="val 50001" name="adj1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5" name="Google Shape;205;p15"/>
          <p:cNvCxnSpPr>
            <a:stCxn id="197" idx="2"/>
          </p:cNvCxnSpPr>
          <p:nvPr/>
        </p:nvCxnSpPr>
        <p:spPr>
          <a:xfrm rot="5400000">
            <a:off x="4469492" y="2501387"/>
            <a:ext cx="3596400" cy="2463300"/>
          </a:xfrm>
          <a:prstGeom prst="curvedConnector3">
            <a:avLst>
              <a:gd fmla="val 50001" name="adj1"/>
            </a:avLst>
          </a:prstGeom>
          <a:noFill/>
          <a:ln cap="flat" cmpd="sng" w="9525">
            <a:solidFill>
              <a:srgbClr val="DED9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6" name="Google Shape;206;p15"/>
          <p:cNvCxnSpPr/>
          <p:nvPr/>
        </p:nvCxnSpPr>
        <p:spPr>
          <a:xfrm flipH="1" rot="10800000">
            <a:off x="845316" y="2807282"/>
            <a:ext cx="7213561" cy="33549"/>
          </a:xfrm>
          <a:prstGeom prst="straightConnector1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07" name="Google Shape;207;p15"/>
          <p:cNvSpPr txBox="1"/>
          <p:nvPr/>
        </p:nvSpPr>
        <p:spPr>
          <a:xfrm>
            <a:off x="5045429" y="36218"/>
            <a:ext cx="7802808" cy="640772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</a:pPr>
            <a:r>
              <a:rPr b="0" i="0" lang="es-MX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Ejemplo - Práctica de observación de sí mismo.</a:t>
            </a:r>
            <a:endParaRPr b="0" i="0" sz="28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8" name="Google Shape;208;p15"/>
          <p:cNvSpPr txBox="1"/>
          <p:nvPr/>
        </p:nvSpPr>
        <p:spPr>
          <a:xfrm>
            <a:off x="7536136" y="2458328"/>
            <a:ext cx="2264464" cy="614561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</a:pPr>
            <a:r>
              <a:rPr b="1" i="0" lang="es-MX" sz="3200" u="none" cap="none" strike="noStrike">
                <a:solidFill>
                  <a:srgbClr val="595959"/>
                </a:solidFill>
                <a:latin typeface="Dosis"/>
                <a:ea typeface="Dosis"/>
                <a:cs typeface="Dosis"/>
                <a:sym typeface="Dosis"/>
              </a:rPr>
              <a:t>TIEMPO</a:t>
            </a:r>
            <a:endParaRPr b="1" i="0" sz="3200" u="none" cap="none" strike="noStrike">
              <a:solidFill>
                <a:srgbClr val="595959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209" name="Google Shape;209;p15"/>
          <p:cNvCxnSpPr>
            <a:stCxn id="187" idx="2"/>
          </p:cNvCxnSpPr>
          <p:nvPr/>
        </p:nvCxnSpPr>
        <p:spPr>
          <a:xfrm flipH="1" rot="-5400000">
            <a:off x="2685303" y="3171126"/>
            <a:ext cx="3667800" cy="1052700"/>
          </a:xfrm>
          <a:prstGeom prst="curvedConnector3">
            <a:avLst>
              <a:gd fmla="val 49999" name="adj1"/>
            </a:avLst>
          </a:prstGeom>
          <a:noFill/>
          <a:ln cap="flat" cmpd="sng" w="9525">
            <a:solidFill>
              <a:srgbClr val="DED9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6"/>
          <p:cNvSpPr txBox="1"/>
          <p:nvPr>
            <p:ph type="title"/>
          </p:nvPr>
        </p:nvSpPr>
        <p:spPr>
          <a:xfrm>
            <a:off x="1" y="2665308"/>
            <a:ext cx="2468700" cy="299121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s-MX" sz="3200"/>
              <a:t>“</a:t>
            </a:r>
            <a:r>
              <a:rPr b="1" lang="es-MX" sz="2667"/>
              <a:t> Nosotros vivimos más en nuestro mundo interior que en el exterior</a:t>
            </a:r>
            <a:r>
              <a:rPr b="1" lang="es-MX" sz="3200"/>
              <a:t>”. </a:t>
            </a:r>
            <a:endParaRPr b="1" sz="3200"/>
          </a:p>
        </p:txBody>
      </p:sp>
      <p:sp>
        <p:nvSpPr>
          <p:cNvPr id="215" name="Google Shape;215;p16"/>
          <p:cNvSpPr txBox="1"/>
          <p:nvPr>
            <p:ph idx="12" type="sldNum"/>
          </p:nvPr>
        </p:nvSpPr>
        <p:spPr>
          <a:xfrm>
            <a:off x="-100" y="0"/>
            <a:ext cx="2468800" cy="15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7"/>
          <p:cNvSpPr txBox="1"/>
          <p:nvPr>
            <p:ph idx="1" type="body"/>
          </p:nvPr>
        </p:nvSpPr>
        <p:spPr>
          <a:xfrm>
            <a:off x="2155300" y="0"/>
            <a:ext cx="7881200" cy="502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000"/>
              <a:buNone/>
            </a:pPr>
            <a:r>
              <a:rPr b="1" i="0" lang="es-MX" sz="5333"/>
              <a:t>PRÓXIMA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000"/>
              <a:buNone/>
            </a:pPr>
            <a:r>
              <a:rPr b="1" i="0" lang="es-MX" sz="5333"/>
              <a:t>CONFERENCIA.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000"/>
              <a:buNone/>
            </a:pPr>
            <a:r>
              <a:rPr b="1" i="0" lang="es-MX" sz="3466"/>
              <a:t>Conferencia 17 / Fase A</a:t>
            </a:r>
            <a:endParaRPr b="1" i="0" sz="3466"/>
          </a:p>
        </p:txBody>
      </p:sp>
      <p:sp>
        <p:nvSpPr>
          <p:cNvPr id="221" name="Google Shape;221;p17"/>
          <p:cNvSpPr txBox="1"/>
          <p:nvPr>
            <p:ph idx="12" type="sldNum"/>
          </p:nvPr>
        </p:nvSpPr>
        <p:spPr>
          <a:xfrm>
            <a:off x="-100" y="4560000"/>
            <a:ext cx="892800" cy="22980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222" name="Google Shape;222;p17"/>
          <p:cNvSpPr txBox="1"/>
          <p:nvPr/>
        </p:nvSpPr>
        <p:spPr>
          <a:xfrm>
            <a:off x="817318" y="5026400"/>
            <a:ext cx="10557164" cy="91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</a:pPr>
            <a:r>
              <a:rPr b="1" i="0" lang="es-MX" sz="2667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Los tres factores de la revolución de la conciencia.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8"/>
          <p:cNvSpPr/>
          <p:nvPr/>
        </p:nvSpPr>
        <p:spPr>
          <a:xfrm>
            <a:off x="1580401" y="5154431"/>
            <a:ext cx="7655995" cy="14056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4267" u="none" cap="none" strike="noStrike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75 conferencias prácticas gratis y de entrada libre</a:t>
            </a:r>
            <a:endParaRPr/>
          </a:p>
        </p:txBody>
      </p:sp>
      <p:pic>
        <p:nvPicPr>
          <p:cNvPr descr="Resultado de imagen para LOGO FACEBOOK PNG" id="228" name="Google Shape;22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741" y="1066801"/>
            <a:ext cx="1560083" cy="149235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8"/>
          <p:cNvSpPr/>
          <p:nvPr/>
        </p:nvSpPr>
        <p:spPr>
          <a:xfrm>
            <a:off x="2138532" y="1289441"/>
            <a:ext cx="4199843" cy="1146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3200" u="none" cap="none" strike="noStrike">
                <a:solidFill>
                  <a:srgbClr val="181818"/>
                </a:solidFill>
                <a:latin typeface="Dosis"/>
                <a:ea typeface="Dosis"/>
                <a:cs typeface="Dosis"/>
                <a:sym typeface="Dosis"/>
              </a:rPr>
              <a:t>CONOCIMIENTO DE SI MISMO CONFERENCIAS </a:t>
            </a:r>
            <a:endParaRPr b="1" i="0" sz="3200" u="none" cap="none" strike="noStrike">
              <a:solidFill>
                <a:srgbClr val="181818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30" name="Google Shape;230;p18"/>
          <p:cNvSpPr txBox="1"/>
          <p:nvPr/>
        </p:nvSpPr>
        <p:spPr>
          <a:xfrm>
            <a:off x="4247478" y="41221"/>
            <a:ext cx="4571537" cy="838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5400" u="none" cap="none" strike="noStrik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rPr>
              <a:t>Contáctanos:</a:t>
            </a:r>
            <a:endParaRPr/>
          </a:p>
        </p:txBody>
      </p:sp>
      <p:pic>
        <p:nvPicPr>
          <p:cNvPr descr="Logo Youtube PNG transparente - StickPNG" id="231" name="Google Shape;23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46549" y="672201"/>
            <a:ext cx="3819233" cy="2376523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8"/>
          <p:cNvSpPr/>
          <p:nvPr/>
        </p:nvSpPr>
        <p:spPr>
          <a:xfrm>
            <a:off x="8641460" y="1175337"/>
            <a:ext cx="3766288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800" u="none" cap="none" strike="noStrike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CONFERENCIAS CONOCIMIENTO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800" u="none" cap="none" strike="noStrike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DE SI MISMO </a:t>
            </a:r>
            <a:endParaRPr b="1" i="0" sz="2800" u="none" cap="none" strike="noStrike">
              <a:solidFill>
                <a:srgbClr val="00000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233" name="Google Shape;233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84887" y="5154432"/>
            <a:ext cx="1679436" cy="1612669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8"/>
          <p:cNvSpPr txBox="1"/>
          <p:nvPr>
            <p:ph idx="12" type="sldNum"/>
          </p:nvPr>
        </p:nvSpPr>
        <p:spPr>
          <a:xfrm>
            <a:off x="-100" y="4560000"/>
            <a:ext cx="892800" cy="22980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s-MX"/>
              <a:t>18</a:t>
            </a:r>
            <a:endParaRPr/>
          </a:p>
        </p:txBody>
      </p:sp>
      <p:sp>
        <p:nvSpPr>
          <p:cNvPr descr="https://clipart-library.com/images_k/whatsapp-transparent/whatsapp-transparent-9.jpg" id="235" name="Google Shape;235;p18"/>
          <p:cNvSpPr/>
          <p:nvPr/>
        </p:nvSpPr>
        <p:spPr>
          <a:xfrm>
            <a:off x="307975" y="7940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2.bp.blogspot.com/-QfS1hyElLFk/XDdD551JV7I/AAAAAAAAGu0/ZwfoMBwMoiUAzSCHhP4QvHn_KyjaeecWQCK4BGAYYCw/s1600/logo%2Bwhatsapp.png" id="236" name="Google Shape;236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48295" y="3405219"/>
            <a:ext cx="790236" cy="790236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8"/>
          <p:cNvSpPr/>
          <p:nvPr/>
        </p:nvSpPr>
        <p:spPr>
          <a:xfrm>
            <a:off x="6564123" y="3369155"/>
            <a:ext cx="473286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4400" u="none" cap="none" strike="noStrike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+57 3205687364</a:t>
            </a:r>
            <a:endParaRPr b="1" i="0" sz="4400" u="none" cap="none" strike="noStrike">
              <a:solidFill>
                <a:srgbClr val="00000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38" name="Google Shape;238;p18"/>
          <p:cNvSpPr/>
          <p:nvPr/>
        </p:nvSpPr>
        <p:spPr>
          <a:xfrm>
            <a:off x="2061257" y="3401847"/>
            <a:ext cx="4107747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4400" u="none" cap="none" strike="noStrike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+57 3114902158</a:t>
            </a:r>
            <a:endParaRPr b="1" i="0" sz="4400" u="none" cap="none" strike="noStrike">
              <a:solidFill>
                <a:srgbClr val="00000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descr="https://2.bp.blogspot.com/-QfS1hyElLFk/XDdD551JV7I/AAAAAAAAGu0/ZwfoMBwMoiUAzSCHhP4QvHn_KyjaeecWQCK4BGAYYCw/s1600/logo%2Bwhatsapp.png" id="239" name="Google Shape;239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69006" y="3348359"/>
            <a:ext cx="790236" cy="790236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8"/>
          <p:cNvSpPr/>
          <p:nvPr/>
        </p:nvSpPr>
        <p:spPr>
          <a:xfrm>
            <a:off x="1682938" y="4108095"/>
            <a:ext cx="908087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4400" u="none" cap="none" strike="noStrik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rPr>
              <a:t>www.conocimientodesimismo.co</a:t>
            </a:r>
            <a:endParaRPr b="1" i="0" sz="4400" u="none" cap="none" strike="noStrike">
              <a:solidFill>
                <a:schemeClr val="lt1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"/>
          <p:cNvSpPr txBox="1"/>
          <p:nvPr>
            <p:ph idx="1" type="body"/>
          </p:nvPr>
        </p:nvSpPr>
        <p:spPr>
          <a:xfrm>
            <a:off x="1374247" y="5182579"/>
            <a:ext cx="10030353" cy="1370621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000"/>
              <a:buNone/>
            </a:pPr>
            <a:r>
              <a:rPr b="1" i="0" lang="es-MX" sz="3600">
                <a:solidFill>
                  <a:schemeClr val="dk2"/>
                </a:solidFill>
              </a:rPr>
              <a:t>Objetivo: </a:t>
            </a:r>
            <a:r>
              <a:rPr i="0" lang="es-MX" sz="3600">
                <a:solidFill>
                  <a:srgbClr val="595959"/>
                </a:solidFill>
              </a:rPr>
              <a:t>Conocer y desarrollar el sentido que nos permite lograr una </a:t>
            </a:r>
            <a:r>
              <a:rPr b="1" i="0" lang="es-MX" sz="3600">
                <a:solidFill>
                  <a:srgbClr val="595959"/>
                </a:solidFill>
              </a:rPr>
              <a:t>transformación radical. </a:t>
            </a:r>
            <a:endParaRPr b="1" sz="3600">
              <a:solidFill>
                <a:srgbClr val="595959"/>
              </a:solidFill>
            </a:endParaRPr>
          </a:p>
        </p:txBody>
      </p:sp>
      <p:sp>
        <p:nvSpPr>
          <p:cNvPr id="44" name="Google Shape;44;p2"/>
          <p:cNvSpPr txBox="1"/>
          <p:nvPr>
            <p:ph idx="12" type="sldNum"/>
          </p:nvPr>
        </p:nvSpPr>
        <p:spPr>
          <a:xfrm>
            <a:off x="-100" y="4560000"/>
            <a:ext cx="892800" cy="22980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pic>
        <p:nvPicPr>
          <p:cNvPr descr="http://s3.e-monsite.com/2011/01/05/04/resize_550_550/oeil-dHorus2.jpg" id="45" name="Google Shape;4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05100" y="88900"/>
            <a:ext cx="6756399" cy="4750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"/>
          <p:cNvSpPr txBox="1"/>
          <p:nvPr>
            <p:ph idx="2" type="body"/>
          </p:nvPr>
        </p:nvSpPr>
        <p:spPr>
          <a:xfrm>
            <a:off x="726215" y="1446189"/>
            <a:ext cx="8747427" cy="1093812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35463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</a:pPr>
            <a:r>
              <a:rPr b="1" lang="es-MX" sz="5400">
                <a:solidFill>
                  <a:srgbClr val="595959"/>
                </a:solidFill>
              </a:rPr>
              <a:t>¿QUÉ ES LA </a:t>
            </a:r>
            <a:r>
              <a:rPr b="1" lang="es-MX" sz="5400">
                <a:solidFill>
                  <a:srgbClr val="0DB7C4"/>
                </a:solidFill>
              </a:rPr>
              <a:t>OBSERVACIÓN DE SI MISMO</a:t>
            </a:r>
            <a:r>
              <a:rPr b="1" lang="es-MX" sz="5400">
                <a:solidFill>
                  <a:srgbClr val="595959"/>
                </a:solidFill>
              </a:rPr>
              <a:t>?</a:t>
            </a:r>
            <a:endParaRPr b="1" sz="5400">
              <a:solidFill>
                <a:srgbClr val="595959"/>
              </a:solidFill>
            </a:endParaRPr>
          </a:p>
        </p:txBody>
      </p:sp>
      <p:pic>
        <p:nvPicPr>
          <p:cNvPr id="51" name="Google Shape;5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55285" y="2540001"/>
            <a:ext cx="5436715" cy="431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3"/>
          <p:cNvSpPr txBox="1"/>
          <p:nvPr>
            <p:ph idx="2" type="body"/>
          </p:nvPr>
        </p:nvSpPr>
        <p:spPr>
          <a:xfrm>
            <a:off x="1281566" y="3399121"/>
            <a:ext cx="4314842" cy="129988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35463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</a:pPr>
            <a:r>
              <a:rPr b="1" i="1" lang="es-MX" sz="2800">
                <a:solidFill>
                  <a:srgbClr val="595959"/>
                </a:solidFill>
              </a:rPr>
              <a:t>Es la atención dirigida hacia </a:t>
            </a:r>
            <a:r>
              <a:rPr b="1" i="1" lang="es-MX" sz="2800">
                <a:solidFill>
                  <a:schemeClr val="dk2"/>
                </a:solidFill>
              </a:rPr>
              <a:t>NUESTRO INTERIOR.</a:t>
            </a:r>
            <a:endParaRPr/>
          </a:p>
        </p:txBody>
      </p:sp>
      <p:sp>
        <p:nvSpPr>
          <p:cNvPr id="53" name="Google Shape;53;p3"/>
          <p:cNvSpPr txBox="1"/>
          <p:nvPr/>
        </p:nvSpPr>
        <p:spPr>
          <a:xfrm>
            <a:off x="1431829" y="5293100"/>
            <a:ext cx="4014315" cy="9950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933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 EXISTE OTRA FORMA DE </a:t>
            </a:r>
            <a:r>
              <a:rPr b="1" i="0" lang="es-MX" sz="2933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CAMBIAR</a:t>
            </a:r>
            <a:endParaRPr/>
          </a:p>
        </p:txBody>
      </p:sp>
      <p:sp>
        <p:nvSpPr>
          <p:cNvPr id="54" name="Google Shape;54;p3"/>
          <p:cNvSpPr txBox="1"/>
          <p:nvPr>
            <p:ph type="title"/>
          </p:nvPr>
        </p:nvSpPr>
        <p:spPr>
          <a:xfrm>
            <a:off x="922700" y="1002069"/>
            <a:ext cx="4776136" cy="696192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MX" sz="2800">
                <a:latin typeface="Source Sans Pro"/>
                <a:ea typeface="Source Sans Pro"/>
                <a:cs typeface="Source Sans Pro"/>
                <a:sym typeface="Source Sans Pro"/>
              </a:rPr>
              <a:t>Observación de Sí mismo.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5" name="Google Shape;55;p3"/>
          <p:cNvSpPr txBox="1"/>
          <p:nvPr>
            <p:ph idx="12" type="sldNum"/>
          </p:nvPr>
        </p:nvSpPr>
        <p:spPr>
          <a:xfrm>
            <a:off x="-100" y="0"/>
            <a:ext cx="892800" cy="15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s-MX"/>
              <a:t>3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"/>
          <p:cNvSpPr txBox="1"/>
          <p:nvPr>
            <p:ph type="title"/>
          </p:nvPr>
        </p:nvSpPr>
        <p:spPr>
          <a:xfrm>
            <a:off x="892700" y="868432"/>
            <a:ext cx="4776136" cy="696192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MX" sz="2800">
                <a:latin typeface="Source Sans Pro"/>
                <a:ea typeface="Source Sans Pro"/>
                <a:cs typeface="Source Sans Pro"/>
                <a:sym typeface="Source Sans Pro"/>
              </a:rPr>
              <a:t>Observación de Sí mismo.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1" name="Google Shape;61;p4"/>
          <p:cNvSpPr txBox="1"/>
          <p:nvPr>
            <p:ph idx="12" type="sldNum"/>
          </p:nvPr>
        </p:nvSpPr>
        <p:spPr>
          <a:xfrm>
            <a:off x="-100" y="0"/>
            <a:ext cx="892800" cy="15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pic>
        <p:nvPicPr>
          <p:cNvPr id="62" name="Google Shape;6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88607" y="233395"/>
            <a:ext cx="3202669" cy="228471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4"/>
          <p:cNvSpPr txBox="1"/>
          <p:nvPr>
            <p:ph idx="2" type="body"/>
          </p:nvPr>
        </p:nvSpPr>
        <p:spPr>
          <a:xfrm>
            <a:off x="1599072" y="2019272"/>
            <a:ext cx="5768385" cy="722087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35463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</a:pPr>
            <a:r>
              <a:rPr b="1" i="1" lang="es-MX" sz="2800">
                <a:solidFill>
                  <a:srgbClr val="415665"/>
                </a:solidFill>
              </a:rPr>
              <a:t>Conocer </a:t>
            </a:r>
            <a:r>
              <a:rPr b="1" i="1" lang="es-MX" sz="2800">
                <a:solidFill>
                  <a:srgbClr val="0DB7C4"/>
                </a:solidFill>
              </a:rPr>
              <a:t>y </a:t>
            </a:r>
            <a:r>
              <a:rPr b="1" i="1" lang="es-MX" sz="2800">
                <a:solidFill>
                  <a:srgbClr val="415665"/>
                </a:solidFill>
              </a:rPr>
              <a:t>observar</a:t>
            </a:r>
            <a:r>
              <a:rPr b="1" i="1" lang="es-MX" sz="2800">
                <a:solidFill>
                  <a:srgbClr val="0DB7C4"/>
                </a:solidFill>
              </a:rPr>
              <a:t> son diferentes.</a:t>
            </a:r>
            <a:endParaRPr/>
          </a:p>
        </p:txBody>
      </p:sp>
      <p:sp>
        <p:nvSpPr>
          <p:cNvPr id="64" name="Google Shape;64;p4"/>
          <p:cNvSpPr txBox="1"/>
          <p:nvPr/>
        </p:nvSpPr>
        <p:spPr>
          <a:xfrm>
            <a:off x="892700" y="1438290"/>
            <a:ext cx="772760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5400" u="none" cap="none" strike="noStrike">
                <a:solidFill>
                  <a:srgbClr val="5A5A5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CONOCER</a:t>
            </a:r>
            <a:r>
              <a:rPr b="0" i="0" lang="es-MX" sz="5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s-MX" sz="5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VS</a:t>
            </a:r>
            <a:r>
              <a:rPr b="0" i="0" lang="es-MX" sz="5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s-MX" sz="5400" u="none" cap="none" strike="noStrike">
                <a:solidFill>
                  <a:srgbClr val="5A5A5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OBSERVAR</a:t>
            </a:r>
            <a:endParaRPr b="0" i="0" sz="5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4"/>
          <p:cNvSpPr txBox="1"/>
          <p:nvPr/>
        </p:nvSpPr>
        <p:spPr>
          <a:xfrm>
            <a:off x="892700" y="2730500"/>
            <a:ext cx="5912028" cy="14056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3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EJEMPLOS</a:t>
            </a:r>
            <a:r>
              <a:rPr b="0" i="0" lang="es-MX" sz="3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67"/>
              <a:buFont typeface="Noto Sans Symbols"/>
              <a:buChar char="⮚"/>
            </a:pPr>
            <a:r>
              <a:rPr b="1" i="0" lang="es-MX" sz="2667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Conozco Sogamoso  </a:t>
            </a:r>
            <a:br>
              <a:rPr b="0" i="0" lang="es-MX" sz="2667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b="0" i="0" sz="2667" u="none" cap="none" strike="noStrike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66" name="Google Shape;6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171" y="3822547"/>
            <a:ext cx="4314300" cy="2833294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sp>
        <p:nvSpPr>
          <p:cNvPr id="67" name="Google Shape;67;p4"/>
          <p:cNvSpPr txBox="1"/>
          <p:nvPr/>
        </p:nvSpPr>
        <p:spPr>
          <a:xfrm>
            <a:off x="5232381" y="3109842"/>
            <a:ext cx="3951023" cy="279777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⮚"/>
            </a:pPr>
            <a:r>
              <a:rPr b="1" i="0" lang="es-MX" sz="2933" u="none" cap="none" strike="noStrike">
                <a:solidFill>
                  <a:srgbClr val="595959"/>
                </a:solidFill>
                <a:latin typeface="Dosis"/>
                <a:ea typeface="Dosis"/>
                <a:cs typeface="Dosis"/>
                <a:sym typeface="Dosis"/>
              </a:rPr>
              <a:t>Yo me conozco: </a:t>
            </a:r>
            <a:r>
              <a:rPr b="0" i="0" lang="es-MX" sz="2933" u="none" cap="none" strike="noStrike">
                <a:solidFill>
                  <a:srgbClr val="595959"/>
                </a:solidFill>
                <a:latin typeface="Dosis"/>
                <a:ea typeface="Dosis"/>
                <a:cs typeface="Dosis"/>
                <a:sym typeface="Dosis"/>
              </a:rPr>
              <a:t>tengo fastidio, no me gusta que la gente hable mucho, </a:t>
            </a:r>
            <a:r>
              <a:rPr b="0" i="0" lang="es-MX" sz="2667" u="none" cap="none" strike="noStrike">
                <a:solidFill>
                  <a:srgbClr val="595959"/>
                </a:solidFill>
                <a:latin typeface="Dosis"/>
                <a:ea typeface="Dosis"/>
                <a:cs typeface="Dosis"/>
                <a:sym typeface="Dosis"/>
              </a:rPr>
              <a:t>no me gusta el agua fría, me gusta ir de compras.</a:t>
            </a:r>
            <a:endParaRPr b="0" i="0" sz="2667" u="none" cap="none" strike="noStrike">
              <a:solidFill>
                <a:srgbClr val="595959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68" name="Google Shape;68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58023" y="2730500"/>
            <a:ext cx="3033977" cy="4086417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4"/>
          <p:cNvSpPr txBox="1"/>
          <p:nvPr>
            <p:ph idx="2" type="body"/>
          </p:nvPr>
        </p:nvSpPr>
        <p:spPr>
          <a:xfrm>
            <a:off x="5494904" y="5701768"/>
            <a:ext cx="3452686" cy="660499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35463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</a:pPr>
            <a:r>
              <a:rPr b="1" i="1" lang="es-MX" sz="2400">
                <a:solidFill>
                  <a:srgbClr val="0DB7C4"/>
                </a:solidFill>
              </a:rPr>
              <a:t>Esto no significa que lo estemos observando.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"/>
          <p:cNvSpPr txBox="1"/>
          <p:nvPr>
            <p:ph idx="2" type="body"/>
          </p:nvPr>
        </p:nvSpPr>
        <p:spPr>
          <a:xfrm>
            <a:off x="642851" y="1216528"/>
            <a:ext cx="11752349" cy="1348767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35463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</a:pPr>
            <a:r>
              <a:rPr b="1" lang="es-MX" sz="5400">
                <a:solidFill>
                  <a:srgbClr val="0DB7C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¿</a:t>
            </a:r>
            <a:r>
              <a:rPr b="1" lang="es-MX" sz="54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Siente usted </a:t>
            </a:r>
            <a:r>
              <a:rPr b="1" lang="es-MX" sz="5400">
                <a:solidFill>
                  <a:srgbClr val="0DB7C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antipatía </a:t>
            </a:r>
            <a:r>
              <a:rPr b="1" lang="es-MX" sz="54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por alguien</a:t>
            </a:r>
            <a:r>
              <a:rPr b="1" lang="es-MX" sz="5400">
                <a:solidFill>
                  <a:srgbClr val="0DB7C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?</a:t>
            </a:r>
            <a:endParaRPr/>
          </a:p>
        </p:txBody>
      </p:sp>
      <p:pic>
        <p:nvPicPr>
          <p:cNvPr id="75" name="Google Shape;7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62700" y="3264935"/>
            <a:ext cx="5613401" cy="3593065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pic>
        <p:nvPicPr>
          <p:cNvPr id="76" name="Google Shape;7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2700" y="3264935"/>
            <a:ext cx="5038200" cy="3593065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sp>
        <p:nvSpPr>
          <p:cNvPr id="77" name="Google Shape;77;p5"/>
          <p:cNvSpPr txBox="1"/>
          <p:nvPr>
            <p:ph idx="2" type="body"/>
          </p:nvPr>
        </p:nvSpPr>
        <p:spPr>
          <a:xfrm>
            <a:off x="857907" y="2264264"/>
            <a:ext cx="11334093" cy="894518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35463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</a:pPr>
            <a:r>
              <a:rPr lang="es-MX" sz="32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             ¿Por qué?                      ¿Realmente conoce a esa persona?</a:t>
            </a:r>
            <a:endParaRPr sz="32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8" name="Google Shape;78;p5"/>
          <p:cNvSpPr txBox="1"/>
          <p:nvPr>
            <p:ph type="title"/>
          </p:nvPr>
        </p:nvSpPr>
        <p:spPr>
          <a:xfrm>
            <a:off x="892700" y="868432"/>
            <a:ext cx="4776136" cy="696192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MX" sz="2800">
                <a:latin typeface="Source Sans Pro"/>
                <a:ea typeface="Source Sans Pro"/>
                <a:cs typeface="Source Sans Pro"/>
                <a:sym typeface="Source Sans Pro"/>
              </a:rPr>
              <a:t>Observación de Sí mismo.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9" name="Google Shape;79;p5"/>
          <p:cNvSpPr txBox="1"/>
          <p:nvPr>
            <p:ph idx="12" type="sldNum"/>
          </p:nvPr>
        </p:nvSpPr>
        <p:spPr>
          <a:xfrm>
            <a:off x="-100" y="0"/>
            <a:ext cx="892800" cy="15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s-MX"/>
              <a:t>5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/>
          <p:nvPr>
            <p:ph idx="12" type="sldNum"/>
          </p:nvPr>
        </p:nvSpPr>
        <p:spPr>
          <a:xfrm>
            <a:off x="-100" y="0"/>
            <a:ext cx="892800" cy="15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85" name="Google Shape;85;p6"/>
          <p:cNvSpPr txBox="1"/>
          <p:nvPr>
            <p:ph idx="2" type="body"/>
          </p:nvPr>
        </p:nvSpPr>
        <p:spPr>
          <a:xfrm>
            <a:off x="5946132" y="5155858"/>
            <a:ext cx="6110793" cy="685152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35463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</a:pPr>
            <a:r>
              <a:rPr b="1" lang="es-MX" sz="3333">
                <a:solidFill>
                  <a:srgbClr val="595959"/>
                </a:solidFill>
              </a:rPr>
              <a:t>OBSERVACIÓN DE SÍ= </a:t>
            </a:r>
            <a:r>
              <a:rPr b="1" lang="es-MX" sz="3333">
                <a:solidFill>
                  <a:schemeClr val="dk2"/>
                </a:solidFill>
              </a:rPr>
              <a:t>ACTIVA</a:t>
            </a:r>
            <a:endParaRPr/>
          </a:p>
          <a:p>
            <a:pPr indent="0" lvl="0" marL="135463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</a:pPr>
            <a:r>
              <a:rPr b="1" lang="es-MX" sz="3333">
                <a:solidFill>
                  <a:srgbClr val="595959"/>
                </a:solidFill>
              </a:rPr>
              <a:t>Requiere </a:t>
            </a:r>
            <a:r>
              <a:rPr b="1" lang="es-MX" sz="3333">
                <a:solidFill>
                  <a:schemeClr val="dk2"/>
                </a:solidFill>
              </a:rPr>
              <a:t>esfuerzo</a:t>
            </a:r>
            <a:endParaRPr b="1" sz="3333">
              <a:solidFill>
                <a:schemeClr val="dk2"/>
              </a:solidFill>
            </a:endParaRPr>
          </a:p>
        </p:txBody>
      </p:sp>
      <p:sp>
        <p:nvSpPr>
          <p:cNvPr id="86" name="Google Shape;86;p6"/>
          <p:cNvSpPr txBox="1"/>
          <p:nvPr>
            <p:ph idx="2" type="body"/>
          </p:nvPr>
        </p:nvSpPr>
        <p:spPr>
          <a:xfrm>
            <a:off x="1058268" y="5155858"/>
            <a:ext cx="5256296" cy="685152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35463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</a:pPr>
            <a:r>
              <a:rPr b="1" lang="es-MX" sz="3333">
                <a:solidFill>
                  <a:srgbClr val="595959"/>
                </a:solidFill>
              </a:rPr>
              <a:t>  CONOCER= </a:t>
            </a:r>
            <a:r>
              <a:rPr b="1" lang="es-MX" sz="3333">
                <a:solidFill>
                  <a:schemeClr val="dk2"/>
                </a:solidFill>
              </a:rPr>
              <a:t>PASIVO</a:t>
            </a:r>
            <a:endParaRPr/>
          </a:p>
          <a:p>
            <a:pPr indent="0" lvl="0" marL="135463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</a:pPr>
            <a:r>
              <a:rPr b="1" lang="es-MX" sz="3333">
                <a:solidFill>
                  <a:srgbClr val="595959"/>
                </a:solidFill>
              </a:rPr>
              <a:t>No requiere </a:t>
            </a:r>
            <a:r>
              <a:rPr b="1" lang="es-MX" sz="3333">
                <a:solidFill>
                  <a:schemeClr val="dk2"/>
                </a:solidFill>
              </a:rPr>
              <a:t>esfuerzo</a:t>
            </a:r>
            <a:endParaRPr b="1" sz="3333">
              <a:solidFill>
                <a:schemeClr val="dk2"/>
              </a:solidFill>
            </a:endParaRPr>
          </a:p>
        </p:txBody>
      </p:sp>
      <p:sp>
        <p:nvSpPr>
          <p:cNvPr id="87" name="Google Shape;87;p6"/>
          <p:cNvSpPr txBox="1"/>
          <p:nvPr>
            <p:ph type="title"/>
          </p:nvPr>
        </p:nvSpPr>
        <p:spPr>
          <a:xfrm>
            <a:off x="892700" y="868432"/>
            <a:ext cx="4776136" cy="696192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MX" sz="2800">
                <a:latin typeface="Source Sans Pro"/>
                <a:ea typeface="Source Sans Pro"/>
                <a:cs typeface="Source Sans Pro"/>
                <a:sym typeface="Source Sans Pro"/>
              </a:rPr>
              <a:t>Observación de Sí mismo.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88" name="Google Shape;88;p6"/>
          <p:cNvPicPr preferRelativeResize="0"/>
          <p:nvPr/>
        </p:nvPicPr>
        <p:blipFill rotWithShape="1">
          <a:blip r:embed="rId3">
            <a:alphaModFix/>
          </a:blip>
          <a:srcRect b="0" l="25456" r="25060" t="0"/>
          <a:stretch/>
        </p:blipFill>
        <p:spPr>
          <a:xfrm>
            <a:off x="1058268" y="1581285"/>
            <a:ext cx="4445000" cy="3574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6761035" y="1470075"/>
            <a:ext cx="4480988" cy="3796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"/>
          <p:cNvSpPr txBox="1"/>
          <p:nvPr>
            <p:ph idx="2" type="body"/>
          </p:nvPr>
        </p:nvSpPr>
        <p:spPr>
          <a:xfrm>
            <a:off x="1019153" y="2387649"/>
            <a:ext cx="4420207" cy="1743295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35463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</a:pPr>
            <a:r>
              <a:rPr b="1" lang="es-MX" sz="4000">
                <a:solidFill>
                  <a:srgbClr val="595959"/>
                </a:solidFill>
              </a:rPr>
              <a:t>Resultan también muy </a:t>
            </a:r>
            <a:r>
              <a:rPr b="1" lang="es-MX" sz="4000">
                <a:solidFill>
                  <a:schemeClr val="dk2"/>
                </a:solidFill>
              </a:rPr>
              <a:t>diferentes.</a:t>
            </a:r>
            <a:endParaRPr/>
          </a:p>
        </p:txBody>
      </p:sp>
      <p:sp>
        <p:nvSpPr>
          <p:cNvPr id="95" name="Google Shape;95;p7"/>
          <p:cNvSpPr txBox="1"/>
          <p:nvPr>
            <p:ph idx="2" type="body"/>
          </p:nvPr>
        </p:nvSpPr>
        <p:spPr>
          <a:xfrm>
            <a:off x="621266" y="1327086"/>
            <a:ext cx="7544834" cy="2494668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35463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</a:pPr>
            <a:r>
              <a:rPr b="1" lang="es-MX" sz="5400">
                <a:solidFill>
                  <a:srgbClr val="0DB7C4"/>
                </a:solidFill>
              </a:rPr>
              <a:t>PENSAR </a:t>
            </a:r>
            <a:r>
              <a:rPr b="1" lang="es-MX" sz="5400">
                <a:solidFill>
                  <a:srgbClr val="415665"/>
                </a:solidFill>
              </a:rPr>
              <a:t>Y OBSERVAR</a:t>
            </a:r>
            <a:endParaRPr/>
          </a:p>
        </p:txBody>
      </p:sp>
      <p:pic>
        <p:nvPicPr>
          <p:cNvPr id="96" name="Google Shape;9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7247" y="2438122"/>
            <a:ext cx="6354753" cy="4419878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7"/>
          <p:cNvSpPr txBox="1"/>
          <p:nvPr>
            <p:ph type="title"/>
          </p:nvPr>
        </p:nvSpPr>
        <p:spPr>
          <a:xfrm>
            <a:off x="906575" y="883869"/>
            <a:ext cx="4776136" cy="696192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MX" sz="2800">
                <a:latin typeface="Source Sans Pro"/>
                <a:ea typeface="Source Sans Pro"/>
                <a:cs typeface="Source Sans Pro"/>
                <a:sym typeface="Source Sans Pro"/>
              </a:rPr>
              <a:t>Observación de Sí mismo.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8" name="Google Shape;98;p7"/>
          <p:cNvSpPr txBox="1"/>
          <p:nvPr>
            <p:ph idx="2" type="body"/>
          </p:nvPr>
        </p:nvSpPr>
        <p:spPr>
          <a:xfrm>
            <a:off x="955463" y="3845629"/>
            <a:ext cx="4678360" cy="1604864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35463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</a:pPr>
            <a:r>
              <a:rPr lang="es-MX" sz="2800">
                <a:solidFill>
                  <a:srgbClr val="595959"/>
                </a:solidFill>
              </a:rPr>
              <a:t>Cualquier sujeto puede darse el lujo de pensar </a:t>
            </a:r>
            <a:r>
              <a:rPr b="1" lang="es-MX" sz="2800">
                <a:solidFill>
                  <a:srgbClr val="595959"/>
                </a:solidFill>
              </a:rPr>
              <a:t>sobre sí mismo </a:t>
            </a:r>
            <a:r>
              <a:rPr lang="es-MX" sz="2800">
                <a:solidFill>
                  <a:srgbClr val="595959"/>
                </a:solidFill>
              </a:rPr>
              <a:t>todo lo que quiera, pero esto </a:t>
            </a:r>
            <a:r>
              <a:rPr b="1" lang="es-MX" sz="2800">
                <a:solidFill>
                  <a:srgbClr val="595959"/>
                </a:solidFill>
              </a:rPr>
              <a:t>no quiere decir </a:t>
            </a:r>
            <a:r>
              <a:rPr lang="es-MX" sz="2800">
                <a:solidFill>
                  <a:srgbClr val="595959"/>
                </a:solidFill>
              </a:rPr>
              <a:t>que se esté </a:t>
            </a:r>
            <a:r>
              <a:rPr b="1" lang="es-MX" sz="2800">
                <a:solidFill>
                  <a:srgbClr val="595959"/>
                </a:solidFill>
              </a:rPr>
              <a:t>observando realmente.</a:t>
            </a:r>
            <a:endParaRPr/>
          </a:p>
        </p:txBody>
      </p:sp>
      <p:sp>
        <p:nvSpPr>
          <p:cNvPr id="99" name="Google Shape;99;p7"/>
          <p:cNvSpPr txBox="1"/>
          <p:nvPr>
            <p:ph idx="12" type="sldNum"/>
          </p:nvPr>
        </p:nvSpPr>
        <p:spPr>
          <a:xfrm>
            <a:off x="-100" y="0"/>
            <a:ext cx="892800" cy="15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s-MX"/>
              <a:t>7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"/>
          <p:cNvSpPr txBox="1"/>
          <p:nvPr>
            <p:ph idx="1" type="body"/>
          </p:nvPr>
        </p:nvSpPr>
        <p:spPr>
          <a:xfrm>
            <a:off x="0" y="1801091"/>
            <a:ext cx="12192000" cy="1547741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000"/>
              <a:buNone/>
            </a:pPr>
            <a:r>
              <a:rPr i="0" lang="es-MX" sz="8000"/>
              <a:t>LOS </a:t>
            </a:r>
            <a:r>
              <a:rPr b="1" i="0" lang="es-MX" sz="8000"/>
              <a:t>DOS MUNDOS</a:t>
            </a:r>
            <a:endParaRPr b="1" sz="15333"/>
          </a:p>
        </p:txBody>
      </p:sp>
      <p:sp>
        <p:nvSpPr>
          <p:cNvPr id="105" name="Google Shape;105;p8"/>
          <p:cNvSpPr txBox="1"/>
          <p:nvPr>
            <p:ph idx="12" type="sldNum"/>
          </p:nvPr>
        </p:nvSpPr>
        <p:spPr>
          <a:xfrm>
            <a:off x="-100" y="4560000"/>
            <a:ext cx="892800" cy="22980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9"/>
          <p:cNvSpPr txBox="1"/>
          <p:nvPr>
            <p:ph idx="12" type="sldNum"/>
          </p:nvPr>
        </p:nvSpPr>
        <p:spPr>
          <a:xfrm>
            <a:off x="-100" y="0"/>
            <a:ext cx="892800" cy="15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111" name="Google Shape;111;p9"/>
          <p:cNvSpPr txBox="1"/>
          <p:nvPr>
            <p:ph type="title"/>
          </p:nvPr>
        </p:nvSpPr>
        <p:spPr>
          <a:xfrm>
            <a:off x="980095" y="877835"/>
            <a:ext cx="5302609" cy="696192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MX" sz="2800">
                <a:latin typeface="Source Sans Pro"/>
                <a:ea typeface="Source Sans Pro"/>
                <a:cs typeface="Source Sans Pro"/>
                <a:sym typeface="Source Sans Pro"/>
              </a:rPr>
              <a:t>Los dos mundos.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2" name="Google Shape;112;p9"/>
          <p:cNvSpPr txBox="1"/>
          <p:nvPr>
            <p:ph idx="2" type="body"/>
          </p:nvPr>
        </p:nvSpPr>
        <p:spPr>
          <a:xfrm>
            <a:off x="892700" y="1466005"/>
            <a:ext cx="11299300" cy="501507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MX" sz="2800"/>
              <a:t>Nos encontramos pues </a:t>
            </a:r>
            <a:r>
              <a:rPr b="1" lang="es-MX" sz="2800"/>
              <a:t>ante dos mundos:</a:t>
            </a:r>
            <a:endParaRPr/>
          </a:p>
        </p:txBody>
      </p:sp>
      <p:sp>
        <p:nvSpPr>
          <p:cNvPr id="113" name="Google Shape;113;p9"/>
          <p:cNvSpPr txBox="1"/>
          <p:nvPr/>
        </p:nvSpPr>
        <p:spPr>
          <a:xfrm>
            <a:off x="2016222" y="1923022"/>
            <a:ext cx="2587121" cy="846057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</a:pPr>
            <a:r>
              <a:rPr b="1" i="0" lang="es-MX" sz="4400" u="none" cap="none" strike="noStrik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rPr>
              <a:t>EXTERIOR</a:t>
            </a:r>
            <a:endParaRPr b="1" i="0" sz="4400" u="none" cap="none" strike="noStrike">
              <a:solidFill>
                <a:srgbClr val="7F7F7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14" name="Google Shape;114;p9"/>
          <p:cNvSpPr txBox="1"/>
          <p:nvPr/>
        </p:nvSpPr>
        <p:spPr>
          <a:xfrm>
            <a:off x="7932412" y="1879013"/>
            <a:ext cx="2587121" cy="846057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</a:pPr>
            <a:r>
              <a:rPr b="1" i="0" lang="es-MX" sz="4400" u="none" cap="none" strike="noStrik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rPr>
              <a:t>INTERIOR</a:t>
            </a:r>
            <a:endParaRPr b="1" i="0" sz="4400" u="none" cap="none" strike="noStrike">
              <a:solidFill>
                <a:srgbClr val="7F7F7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115" name="Google Shape;11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4099" y="2921000"/>
            <a:ext cx="4271365" cy="3610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42350" y="2921000"/>
            <a:ext cx="4620950" cy="3610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rimon template">
  <a:themeElements>
    <a:clrScheme name="Custom 347">
      <a:dk1>
        <a:srgbClr val="415665"/>
      </a:dk1>
      <a:lt1>
        <a:srgbClr val="FFFFFF"/>
      </a:lt1>
      <a:dk2>
        <a:srgbClr val="0DB7C4"/>
      </a:dk2>
      <a:lt2>
        <a:srgbClr val="F6F6F6"/>
      </a:lt2>
      <a:accent1>
        <a:srgbClr val="0A95B0"/>
      </a:accent1>
      <a:accent2>
        <a:srgbClr val="A7E5E9"/>
      </a:accent2>
      <a:accent3>
        <a:srgbClr val="A9D039"/>
      </a:accent3>
      <a:accent4>
        <a:srgbClr val="FFBC00"/>
      </a:accent4>
      <a:accent5>
        <a:srgbClr val="F24745"/>
      </a:accent5>
      <a:accent6>
        <a:srgbClr val="B3B3B3"/>
      </a:accent6>
      <a:hlink>
        <a:srgbClr val="0DB7C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</cp:coreProperties>
</file>